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93" r:id="rId3"/>
    <p:sldId id="325" r:id="rId4"/>
    <p:sldId id="335" r:id="rId5"/>
    <p:sldId id="300" r:id="rId6"/>
    <p:sldId id="355" r:id="rId7"/>
    <p:sldId id="298" r:id="rId8"/>
    <p:sldId id="331" r:id="rId9"/>
    <p:sldId id="351" r:id="rId10"/>
    <p:sldId id="327" r:id="rId11"/>
    <p:sldId id="332" r:id="rId12"/>
    <p:sldId id="352" r:id="rId13"/>
    <p:sldId id="328" r:id="rId14"/>
    <p:sldId id="333" r:id="rId15"/>
    <p:sldId id="348" r:id="rId16"/>
    <p:sldId id="342" r:id="rId17"/>
    <p:sldId id="349" r:id="rId18"/>
    <p:sldId id="353" r:id="rId19"/>
    <p:sldId id="329" r:id="rId20"/>
    <p:sldId id="334" r:id="rId21"/>
    <p:sldId id="350" r:id="rId22"/>
    <p:sldId id="354" r:id="rId23"/>
    <p:sldId id="330" r:id="rId24"/>
    <p:sldId id="302" r:id="rId25"/>
    <p:sldId id="362" r:id="rId26"/>
    <p:sldId id="361" r:id="rId27"/>
    <p:sldId id="337" r:id="rId28"/>
    <p:sldId id="346" r:id="rId29"/>
    <p:sldId id="347" r:id="rId30"/>
    <p:sldId id="363" r:id="rId31"/>
    <p:sldId id="338" r:id="rId32"/>
    <p:sldId id="356" r:id="rId33"/>
    <p:sldId id="357" r:id="rId34"/>
    <p:sldId id="339" r:id="rId35"/>
    <p:sldId id="340" r:id="rId36"/>
    <p:sldId id="360" r:id="rId37"/>
    <p:sldId id="341" r:id="rId38"/>
    <p:sldId id="367" r:id="rId39"/>
    <p:sldId id="358" r:id="rId40"/>
    <p:sldId id="345" r:id="rId41"/>
    <p:sldId id="365" r:id="rId42"/>
    <p:sldId id="343" r:id="rId43"/>
    <p:sldId id="359" r:id="rId44"/>
    <p:sldId id="344" r:id="rId45"/>
    <p:sldId id="364" r:id="rId46"/>
    <p:sldId id="311" r:id="rId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FF8AF6-6AA0-466A-A97C-3337AEB253F3}" v="5" dt="2021-03-08T21:53:08.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3719" autoAdjust="0"/>
  </p:normalViewPr>
  <p:slideViewPr>
    <p:cSldViewPr>
      <p:cViewPr varScale="1">
        <p:scale>
          <a:sx n="77" d="100"/>
          <a:sy n="77" d="100"/>
        </p:scale>
        <p:origin x="1618" y="62"/>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73B7AF-1F7D-4CD5-AFD6-DF02DA5859C3}" type="datetimeFigureOut">
              <a:rPr lang="es-ES"/>
              <a:pPr/>
              <a:t>21/04/2021</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C7E9CA-38E5-4812-8455-BB09E74BADC7}" type="slidenum">
              <a:rPr lang="es-ES"/>
              <a:pPr/>
              <a:t>‹Nº›</a:t>
            </a:fld>
            <a:endParaRPr lang="es-ES"/>
          </a:p>
        </p:txBody>
      </p:sp>
    </p:spTree>
    <p:extLst>
      <p:ext uri="{BB962C8B-B14F-4D97-AF65-F5344CB8AC3E}">
        <p14:creationId xmlns:p14="http://schemas.microsoft.com/office/powerpoint/2010/main" val="10615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C7E9CA-38E5-4812-8455-BB09E74BADC7}" type="slidenum">
              <a:rPr lang="es-ES"/>
              <a:pPr/>
              <a:t>1</a:t>
            </a:fld>
            <a:endParaRPr lang="es-ES" dirty="0"/>
          </a:p>
        </p:txBody>
      </p:sp>
    </p:spTree>
    <p:extLst>
      <p:ext uri="{BB962C8B-B14F-4D97-AF65-F5344CB8AC3E}">
        <p14:creationId xmlns:p14="http://schemas.microsoft.com/office/powerpoint/2010/main" val="52030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2C7E9CA-38E5-4812-8455-BB09E74BADC7}" type="slidenum">
              <a:rPr lang="es-ES" smtClean="0"/>
              <a:pPr/>
              <a:t>24</a:t>
            </a:fld>
            <a:endParaRPr lang="es-ES"/>
          </a:p>
        </p:txBody>
      </p:sp>
    </p:spTree>
    <p:extLst>
      <p:ext uri="{BB962C8B-B14F-4D97-AF65-F5344CB8AC3E}">
        <p14:creationId xmlns:p14="http://schemas.microsoft.com/office/powerpoint/2010/main" val="680713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2C7E9CA-38E5-4812-8455-BB09E74BADC7}" type="slidenum">
              <a:rPr lang="es-ES" smtClean="0"/>
              <a:pPr/>
              <a:t>29</a:t>
            </a:fld>
            <a:endParaRPr lang="es-ES"/>
          </a:p>
        </p:txBody>
      </p:sp>
    </p:spTree>
    <p:extLst>
      <p:ext uri="{BB962C8B-B14F-4D97-AF65-F5344CB8AC3E}">
        <p14:creationId xmlns:p14="http://schemas.microsoft.com/office/powerpoint/2010/main" val="371970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2C7E9CA-38E5-4812-8455-BB09E74BADC7}" type="slidenum">
              <a:rPr lang="es-ES" smtClean="0"/>
              <a:pPr/>
              <a:t>30</a:t>
            </a:fld>
            <a:endParaRPr lang="es-ES"/>
          </a:p>
        </p:txBody>
      </p:sp>
    </p:spTree>
    <p:extLst>
      <p:ext uri="{BB962C8B-B14F-4D97-AF65-F5344CB8AC3E}">
        <p14:creationId xmlns:p14="http://schemas.microsoft.com/office/powerpoint/2010/main" val="387614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C7E9CA-38E5-4812-8455-BB09E74BADC7}" type="slidenum">
              <a:rPr lang="es-ES" smtClean="0"/>
              <a:pPr/>
              <a:t>43</a:t>
            </a:fld>
            <a:endParaRPr lang="es-ES"/>
          </a:p>
        </p:txBody>
      </p:sp>
    </p:spTree>
    <p:extLst>
      <p:ext uri="{BB962C8B-B14F-4D97-AF65-F5344CB8AC3E}">
        <p14:creationId xmlns:p14="http://schemas.microsoft.com/office/powerpoint/2010/main" val="215304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8FB09F1-71D8-4E57-A2DF-C6DD3998A1A2}" type="datetimeFigureOut">
              <a:rPr lang="es-ES" smtClean="0"/>
              <a:pPr/>
              <a:t>21/04/2021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A8B390B-4F12-422E-B77A-0FC151AC0011}"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B09F1-71D8-4E57-A2DF-C6DD3998A1A2}" type="datetimeFigureOut">
              <a:rPr lang="es-ES" smtClean="0"/>
              <a:pPr/>
              <a:t>21/04/2021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B390B-4F12-422E-B77A-0FC151AC0011}"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iniciativaintegral.wordpress.com/" TargetMode="External"/><Relationship Id="rId5" Type="http://schemas.openxmlformats.org/officeDocument/2006/relationships/hyperlink" Target="https://comunidadintegral.es/blog" TargetMode="External"/><Relationship Id="rId4" Type="http://schemas.openxmlformats.org/officeDocument/2006/relationships/hyperlink" Target="https://integrallife.com/category/topics/integral-basi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jpg"/><Relationship Id="rId7" Type="http://schemas.openxmlformats.org/officeDocument/2006/relationships/hyperlink" Target="https://books.google.es/books?id=lOOCAwAAQBAJ&amp;pg=PT10&amp;lpg=PT10&amp;dq=contemplaci%C3%B3n+sufi&amp;source=bl&amp;ots=CEcApUEIDr&amp;sig=Kv0c866x16Xa5p6t-H0r0ULR9fM&amp;hl=es&amp;sa=X&amp;ved=2ahUKEwjS4NnC9dHcAhUBQhoKHaPKB8sQ6AEwCHoECAEQAQ#v=onepage&amp;q=contemplaci%C3%B3n%20sufi&amp;f=false"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hyperlink" Target="https://www.churchpublishing.org/siteassets/pdf/el-libro-de-oracion-comun/ellibrodeoracioncomun.pdf" TargetMode="External"/><Relationship Id="rId4" Type="http://schemas.openxmlformats.org/officeDocument/2006/relationships/hyperlink" Target="https://books.google.es/books?id=rts0zDZWSWUC&amp;printsec=frontcover&amp;hl=es&amp;source=gbs_ge_summary_r&amp;cad=0#v=onepage&amp;q&amp;f=fals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8" Type="http://schemas.openxmlformats.org/officeDocument/2006/relationships/hyperlink" Target="https://books.google.es/books?id=ug_89lJwrm8C&amp;printsec=frontcover&amp;dq=tus+zonas+oscuras&amp;hl=es&amp;sa=X&amp;ved=0ahUKEwj9r9y5_tHcAhWEyYUKHV2ND2sQ6AEIKDAA#v=onepage&amp;q=tus%20zonas%20oscuras&amp;f=false" TargetMode="External"/><Relationship Id="rId3" Type="http://schemas.openxmlformats.org/officeDocument/2006/relationships/image" Target="../media/image33.png"/><Relationship Id="rId7" Type="http://schemas.openxmlformats.org/officeDocument/2006/relationships/image" Target="../media/image35.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books.google.es/books?id=1zeadYHuQBwC&amp;printsec=frontcover&amp;dq=Encuentro+con+la+sombra&amp;hl=es&amp;sa=X&amp;ved=0ahUKEwja8qOn_NHcAhVJxxoKHVZcCtQ4ChDoAQg_MAQ#v=onepage&amp;q=Encuentro%20con%20la%20sombra&amp;f=false" TargetMode="External"/><Relationship Id="rId5" Type="http://schemas.openxmlformats.org/officeDocument/2006/relationships/image" Target="../media/image34.jpg"/><Relationship Id="rId4" Type="http://schemas.openxmlformats.org/officeDocument/2006/relationships/hyperlink" Target="https://books.google.es/books?id=Wz8CmoSZYiQC&amp;printsec=frontcover&amp;hl=es&amp;source=gbs_ge_summary_r&amp;cad=0#v=onepage&amp;q&amp;f=fal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wmf"/></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hyperlink" Target="http://www.integralworld.net/harris22.html"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www.amazon.com/Integral-Voices-Sex-Gender-Sexuality-ebook/dp/B00LV3RRG0" TargetMode="External"/><Relationship Id="rId5" Type="http://schemas.openxmlformats.org/officeDocument/2006/relationships/image" Target="../media/image48.jp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hyperlink" Target="https://www.businessintegral.com/" TargetMode="External"/><Relationship Id="rId13" Type="http://schemas.openxmlformats.org/officeDocument/2006/relationships/image" Target="../media/image56.jpeg"/><Relationship Id="rId3" Type="http://schemas.openxmlformats.org/officeDocument/2006/relationships/hyperlink" Target="https://www.enliveningedge.org/" TargetMode="External"/><Relationship Id="rId7" Type="http://schemas.openxmlformats.org/officeDocument/2006/relationships/hyperlink" Target="https://www.reinventingorganizations.com/" TargetMode="External"/><Relationship Id="rId12" Type="http://schemas.openxmlformats.org/officeDocument/2006/relationships/hyperlink" Target="http://holacracybook.com/"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www.ottoscharmer.com/theoryu" TargetMode="External"/><Relationship Id="rId11" Type="http://schemas.openxmlformats.org/officeDocument/2006/relationships/hyperlink" Target="http://integralleadershipreview.com/" TargetMode="External"/><Relationship Id="rId5" Type="http://schemas.openxmlformats.org/officeDocument/2006/relationships/hyperlink" Target="https://www.holacracy.org/" TargetMode="External"/><Relationship Id="rId15" Type="http://schemas.openxmlformats.org/officeDocument/2006/relationships/image" Target="../media/image58.jpeg"/><Relationship Id="rId10" Type="http://schemas.openxmlformats.org/officeDocument/2006/relationships/hyperlink" Target="https://theintegralinstitute.com/" TargetMode="External"/><Relationship Id="rId4" Type="http://schemas.openxmlformats.org/officeDocument/2006/relationships/hyperlink" Target="https://marcorobledo.wixsite.com/my-site?lang=es" TargetMode="External"/><Relationship Id="rId9" Type="http://schemas.openxmlformats.org/officeDocument/2006/relationships/hyperlink" Target="https://www.integral.org.au/" TargetMode="External"/><Relationship Id="rId1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3" Type="http://schemas.openxmlformats.org/officeDocument/2006/relationships/hyperlink" Target="http://www.inteligencia-emocional.org/"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hyperlink" Target="http://www.asnie.org/" TargetMode="External"/><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integralrelationship.com/" TargetMode="Externa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joe-perez.com/" TargetMode="External"/><Relationship Id="rId5" Type="http://schemas.openxmlformats.org/officeDocument/2006/relationships/image" Target="../media/image76.jpg"/><Relationship Id="rId4" Type="http://schemas.openxmlformats.org/officeDocument/2006/relationships/image" Target="../media/image75.jpg"/></Relationships>
</file>

<file path=ppt/slides/_rels/slide44.xml.rels><?xml version="1.0" encoding="UTF-8" standalone="yes"?>
<Relationships xmlns="http://schemas.openxmlformats.org/package/2006/relationships"><Relationship Id="rId3" Type="http://schemas.openxmlformats.org/officeDocument/2006/relationships/hyperlink" Target="https://www.terrypatten.com/integral-life-practice/"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hyperlink" Target="https://integrallife.com/what-is-integral-life-practice/" TargetMode="External"/><Relationship Id="rId4" Type="http://schemas.openxmlformats.org/officeDocument/2006/relationships/hyperlink" Target="https://s3.amazonaws.com/integral-life-landing-pages/ILPpromo/ILPpromo_download.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l9D6Jb2nFrQ" TargetMode="External"/><Relationship Id="rId3" Type="http://schemas.openxmlformats.org/officeDocument/2006/relationships/hyperlink" Target="http://blogpilates.es/que-es-pilates-todo/" TargetMode="External"/><Relationship Id="rId7" Type="http://schemas.openxmlformats.org/officeDocument/2006/relationships/hyperlink" Target="http://www.institutoqigong.com/" TargetMode="External"/><Relationship Id="rId12"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ymaa.com/" TargetMode="External"/><Relationship Id="rId11" Type="http://schemas.openxmlformats.org/officeDocument/2006/relationships/hyperlink" Target="https://www.youtube.com/watch?v=SRUOR0fi2j0" TargetMode="External"/><Relationship Id="rId5" Type="http://schemas.openxmlformats.org/officeDocument/2006/relationships/hyperlink" Target="https://www.bienestarfitness.com/pilates/clase-completa-de-pilates-basico-en-video/" TargetMode="External"/><Relationship Id="rId10" Type="http://schemas.openxmlformats.org/officeDocument/2006/relationships/hyperlink" Target="https://www.youtube.com/watch?v=X4QFPGgUKwk" TargetMode="External"/><Relationship Id="rId4" Type="http://schemas.openxmlformats.org/officeDocument/2006/relationships/hyperlink" Target="https://guiafitness.com/ejercicios-basicos-pilates.html" TargetMode="External"/><Relationship Id="rId9" Type="http://schemas.openxmlformats.org/officeDocument/2006/relationships/hyperlink" Target="https://es.wikihow.com/medit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txBox="1">
            <a:spLocks noChangeArrowheads="1"/>
          </p:cNvSpPr>
          <p:nvPr/>
        </p:nvSpPr>
        <p:spPr>
          <a:xfrm>
            <a:off x="684213" y="1268413"/>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s-ES" sz="4400" b="1" i="0" u="none" strike="noStrike" kern="1200" cap="none" spc="0" normalizeH="0" baseline="0" noProof="0" dirty="0">
                <a:ln>
                  <a:noFill/>
                </a:ln>
                <a:solidFill>
                  <a:schemeClr val="bg1"/>
                </a:solidFill>
                <a:effectLst/>
                <a:uLnTx/>
                <a:uFillTx/>
                <a:latin typeface="+mj-lt"/>
                <a:ea typeface="+mj-ea"/>
                <a:cs typeface="+mj-cs"/>
              </a:rPr>
              <a:t>VISION INTEGRAL</a:t>
            </a:r>
          </a:p>
        </p:txBody>
      </p:sp>
      <p:sp>
        <p:nvSpPr>
          <p:cNvPr id="3" name="2 Subtítulo"/>
          <p:cNvSpPr txBox="1">
            <a:spLocks/>
          </p:cNvSpPr>
          <p:nvPr/>
        </p:nvSpPr>
        <p:spPr>
          <a:xfrm>
            <a:off x="323528" y="3212976"/>
            <a:ext cx="7776864" cy="1080120"/>
          </a:xfrm>
          <a:prstGeom prst="rect">
            <a:avLst/>
          </a:prstGeom>
        </p:spPr>
        <p:txBody>
          <a:bodyPr/>
          <a:lstStyle/>
          <a:p>
            <a:pPr marL="342900" indent="-342900" algn="ctr" hangingPunct="1">
              <a:lnSpc>
                <a:spcPct val="102000"/>
              </a:lnSpc>
              <a:spcAft>
                <a:spcPts val="1425"/>
              </a:spcAft>
              <a:buFont typeface="Times New Roman" pitchFamily="16" charset="0"/>
              <a:buNone/>
              <a:defRPr/>
            </a:pPr>
            <a:r>
              <a:rPr lang="es-ES" sz="3200" b="1" kern="0" dirty="0">
                <a:solidFill>
                  <a:schemeClr val="bg1"/>
                </a:solidFill>
                <a:latin typeface="+mn-lt"/>
                <a:ea typeface="+mn-ea"/>
              </a:rPr>
              <a:t>		UNA NUEVA VISIÓN DE LA REALIDAD PARA UN MUNDO EN TRANSFORMACIÓN</a:t>
            </a:r>
          </a:p>
        </p:txBody>
      </p:sp>
      <p:pic>
        <p:nvPicPr>
          <p:cNvPr id="4" name="Picture 4"/>
          <p:cNvPicPr>
            <a:picLocks noChangeAspect="1" noChangeArrowheads="1"/>
          </p:cNvPicPr>
          <p:nvPr/>
        </p:nvPicPr>
        <p:blipFill>
          <a:blip r:embed="rId4" cstate="print"/>
          <a:srcRect/>
          <a:stretch>
            <a:fillRect/>
          </a:stretch>
        </p:blipFill>
        <p:spPr bwMode="auto">
          <a:xfrm>
            <a:off x="7115890" y="4797424"/>
            <a:ext cx="1612186" cy="1583903"/>
          </a:xfrm>
          <a:prstGeom prst="rect">
            <a:avLst/>
          </a:prstGeom>
          <a:solidFill>
            <a:srgbClr val="4F81BD"/>
          </a:solidFill>
          <a:ln w="9525">
            <a:noFill/>
            <a:round/>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1 Rectángulo"/>
          <p:cNvSpPr/>
          <p:nvPr/>
        </p:nvSpPr>
        <p:spPr>
          <a:xfrm>
            <a:off x="395536" y="476672"/>
            <a:ext cx="2808312" cy="461665"/>
          </a:xfrm>
          <a:prstGeom prst="rect">
            <a:avLst/>
          </a:prstGeom>
        </p:spPr>
        <p:txBody>
          <a:bodyPr wrap="square">
            <a:spAutoFit/>
          </a:bodyPr>
          <a:lstStyle/>
          <a:p>
            <a:pPr lvl="0">
              <a:defRPr/>
            </a:pPr>
            <a:r>
              <a:rPr lang="es-ES" sz="2400" b="1" u="sng" dirty="0">
                <a:solidFill>
                  <a:prstClr val="black"/>
                </a:solidFill>
                <a:ea typeface="SimSun" charset="-122"/>
              </a:rPr>
              <a:t>Módulo de la Mente</a:t>
            </a:r>
          </a:p>
        </p:txBody>
      </p:sp>
      <p:pic>
        <p:nvPicPr>
          <p:cNvPr id="819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9338" y="1403131"/>
            <a:ext cx="4074840" cy="4074840"/>
          </a:xfrm>
          <a:prstGeom prst="rect">
            <a:avLst/>
          </a:prstGeom>
          <a:noFill/>
          <a:ln w="9525">
            <a:noFill/>
            <a:miter lim="800000"/>
            <a:headEnd/>
            <a:tailEnd/>
          </a:ln>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040" y="149424"/>
            <a:ext cx="3525565" cy="4251415"/>
          </a:xfrm>
          <a:prstGeom prst="rect">
            <a:avLst/>
          </a:prstGeom>
        </p:spPr>
      </p:pic>
      <p:sp>
        <p:nvSpPr>
          <p:cNvPr id="5" name="Rectángulo 4">
            <a:extLst>
              <a:ext uri="{FF2B5EF4-FFF2-40B4-BE49-F238E27FC236}">
                <a16:creationId xmlns:a16="http://schemas.microsoft.com/office/drawing/2014/main" id="{A6907039-47FD-4642-829D-3DC259B555DA}"/>
              </a:ext>
            </a:extLst>
          </p:cNvPr>
          <p:cNvSpPr/>
          <p:nvPr/>
        </p:nvSpPr>
        <p:spPr>
          <a:xfrm>
            <a:off x="4139954" y="4582868"/>
            <a:ext cx="4674444" cy="1754326"/>
          </a:xfrm>
          <a:prstGeom prst="rect">
            <a:avLst/>
          </a:prstGeom>
        </p:spPr>
        <p:txBody>
          <a:bodyPr wrap="square">
            <a:spAutoFit/>
          </a:bodyPr>
          <a:lstStyle/>
          <a:p>
            <a:pPr algn="just"/>
            <a:r>
              <a:rPr lang="es-ES" b="1" dirty="0"/>
              <a:t>El módulo mental entrena y ejercita la mente en las habilidades y recursos que nos permitan adiestrarla en el manejo de las diferentes perspectivas a las que podemos acceder y en las diferentes voces con las que podemos comunicarnos.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3" name="Grupo 2"/>
          <p:cNvGrpSpPr/>
          <p:nvPr/>
        </p:nvGrpSpPr>
        <p:grpSpPr>
          <a:xfrm>
            <a:off x="323528" y="483671"/>
            <a:ext cx="6238709" cy="5910835"/>
            <a:chOff x="251520" y="620688"/>
            <a:chExt cx="6238709" cy="5910835"/>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20688"/>
              <a:ext cx="2286000" cy="3505200"/>
            </a:xfrm>
            <a:prstGeom prst="rect">
              <a:avLst/>
            </a:prstGeom>
          </p:spPr>
        </p:pic>
        <p:pic>
          <p:nvPicPr>
            <p:cNvPr id="8195" name="Picture 3"/>
            <p:cNvPicPr>
              <a:picLocks noChangeAspect="1" noChangeArrowheads="1"/>
            </p:cNvPicPr>
            <p:nvPr/>
          </p:nvPicPr>
          <p:blipFill>
            <a:blip r:embed="rId4" cstate="print"/>
            <a:srcRect/>
            <a:stretch>
              <a:fillRect/>
            </a:stretch>
          </p:blipFill>
          <p:spPr bwMode="auto">
            <a:xfrm>
              <a:off x="1377661" y="3098265"/>
              <a:ext cx="5112568" cy="3433258"/>
            </a:xfrm>
            <a:prstGeom prst="rect">
              <a:avLst/>
            </a:prstGeom>
            <a:noFill/>
            <a:ln w="9525">
              <a:noFill/>
              <a:miter lim="800000"/>
              <a:headEnd/>
              <a:tailEnd/>
            </a:ln>
          </p:spPr>
        </p:pic>
      </p:grpSp>
      <p:sp>
        <p:nvSpPr>
          <p:cNvPr id="5" name="Rectángulo 4">
            <a:extLst>
              <a:ext uri="{FF2B5EF4-FFF2-40B4-BE49-F238E27FC236}">
                <a16:creationId xmlns:a16="http://schemas.microsoft.com/office/drawing/2014/main" id="{F6482F11-1FFB-42F5-92EF-0E6BF1D8A347}"/>
              </a:ext>
            </a:extLst>
          </p:cNvPr>
          <p:cNvSpPr/>
          <p:nvPr/>
        </p:nvSpPr>
        <p:spPr>
          <a:xfrm>
            <a:off x="3390933" y="483671"/>
            <a:ext cx="5436604" cy="2308324"/>
          </a:xfrm>
          <a:prstGeom prst="rect">
            <a:avLst/>
          </a:prstGeom>
        </p:spPr>
        <p:txBody>
          <a:bodyPr wrap="square">
            <a:spAutoFit/>
          </a:bodyPr>
          <a:lstStyle/>
          <a:p>
            <a:pPr algn="just"/>
            <a:r>
              <a:rPr lang="es-ES" b="1" dirty="0"/>
              <a:t>El entrenamiento mental pasa por saber manejar bien todos los elementos de la Teoría Integral. El metamodelo AQAL puede servirnos muy convenientemente para ello.</a:t>
            </a:r>
          </a:p>
          <a:p>
            <a:pPr algn="just"/>
            <a:endParaRPr lang="es-ES" b="1" dirty="0"/>
          </a:p>
          <a:p>
            <a:pPr algn="just"/>
            <a:r>
              <a:rPr lang="es-ES" b="1" dirty="0"/>
              <a:t>Manejar con soltura los cinco elementos del modelo y sus interacciones es un primer y principal objetivo en este módulo…</a:t>
            </a:r>
          </a:p>
        </p:txBody>
      </p:sp>
    </p:spTree>
    <p:extLst>
      <p:ext uri="{BB962C8B-B14F-4D97-AF65-F5344CB8AC3E}">
        <p14:creationId xmlns:p14="http://schemas.microsoft.com/office/powerpoint/2010/main" val="4046337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A5C6F60-572D-49B3-9F64-9F9D1C6CD18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60" y="-155827"/>
            <a:ext cx="4403434" cy="5009413"/>
          </a:xfrm>
          <a:prstGeom prst="rect">
            <a:avLst/>
          </a:prstGeom>
        </p:spPr>
      </p:pic>
      <p:sp>
        <p:nvSpPr>
          <p:cNvPr id="7" name="Rectángulo 6">
            <a:extLst>
              <a:ext uri="{FF2B5EF4-FFF2-40B4-BE49-F238E27FC236}">
                <a16:creationId xmlns:a16="http://schemas.microsoft.com/office/drawing/2014/main" id="{9B3014ED-F52F-4DAD-A095-AF9D948E3916}"/>
              </a:ext>
            </a:extLst>
          </p:cNvPr>
          <p:cNvSpPr/>
          <p:nvPr/>
        </p:nvSpPr>
        <p:spPr>
          <a:xfrm>
            <a:off x="3491880" y="4293096"/>
            <a:ext cx="5652120" cy="1477328"/>
          </a:xfrm>
          <a:prstGeom prst="rect">
            <a:avLst/>
          </a:prstGeom>
        </p:spPr>
        <p:txBody>
          <a:bodyPr wrap="square">
            <a:spAutoFit/>
          </a:bodyPr>
          <a:lstStyle/>
          <a:p>
            <a:r>
              <a:rPr lang="es-ES" b="1" dirty="0">
                <a:hlinkClick r:id="rId4"/>
              </a:rPr>
              <a:t>https://integrallife.com/category/topics/integral-basics/</a:t>
            </a:r>
            <a:endParaRPr lang="es-ES" b="1" dirty="0"/>
          </a:p>
          <a:p>
            <a:endParaRPr lang="es-ES" b="1" dirty="0"/>
          </a:p>
          <a:p>
            <a:r>
              <a:rPr lang="es-ES" b="1" dirty="0">
                <a:hlinkClick r:id="rId5"/>
              </a:rPr>
              <a:t>https://comunidadintegral.es/blog</a:t>
            </a:r>
            <a:endParaRPr lang="es-ES" b="1" dirty="0"/>
          </a:p>
          <a:p>
            <a:endParaRPr lang="es-ES" b="1" dirty="0"/>
          </a:p>
          <a:p>
            <a:r>
              <a:rPr lang="es-ES" b="1" dirty="0">
                <a:hlinkClick r:id="rId6"/>
              </a:rPr>
              <a:t>https://iniciativaintegral.wordpress.com/</a:t>
            </a:r>
            <a:endParaRPr lang="es-ES" b="1" dirty="0"/>
          </a:p>
        </p:txBody>
      </p:sp>
    </p:spTree>
    <p:extLst>
      <p:ext uri="{BB962C8B-B14F-4D97-AF65-F5344CB8AC3E}">
        <p14:creationId xmlns:p14="http://schemas.microsoft.com/office/powerpoint/2010/main" val="89502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1 Rectángulo"/>
          <p:cNvSpPr/>
          <p:nvPr/>
        </p:nvSpPr>
        <p:spPr>
          <a:xfrm>
            <a:off x="390660" y="692696"/>
            <a:ext cx="2815801" cy="461665"/>
          </a:xfrm>
          <a:prstGeom prst="rect">
            <a:avLst/>
          </a:prstGeom>
        </p:spPr>
        <p:txBody>
          <a:bodyPr wrap="square">
            <a:spAutoFit/>
          </a:bodyPr>
          <a:lstStyle/>
          <a:p>
            <a:pPr lvl="0">
              <a:defRPr/>
            </a:pPr>
            <a:r>
              <a:rPr lang="es-ES" sz="2400" b="1" u="sng" dirty="0">
                <a:solidFill>
                  <a:prstClr val="black"/>
                </a:solidFill>
                <a:ea typeface="SimSun" charset="-122"/>
              </a:rPr>
              <a:t>Módulo del Espíritu</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957" y="548680"/>
            <a:ext cx="2815801" cy="3744416"/>
          </a:xfrm>
          <a:prstGeom prst="rect">
            <a:avLst/>
          </a:prstGeom>
        </p:spPr>
      </p:pic>
      <p:sp>
        <p:nvSpPr>
          <p:cNvPr id="4" name="Rectángulo 3">
            <a:extLst>
              <a:ext uri="{FF2B5EF4-FFF2-40B4-BE49-F238E27FC236}">
                <a16:creationId xmlns:a16="http://schemas.microsoft.com/office/drawing/2014/main" id="{BC3F5C69-30E3-42CC-82EB-B42EFACB9279}"/>
              </a:ext>
            </a:extLst>
          </p:cNvPr>
          <p:cNvSpPr/>
          <p:nvPr/>
        </p:nvSpPr>
        <p:spPr>
          <a:xfrm>
            <a:off x="388773" y="1984772"/>
            <a:ext cx="4831298" cy="2308324"/>
          </a:xfrm>
          <a:prstGeom prst="rect">
            <a:avLst/>
          </a:prstGeom>
        </p:spPr>
        <p:txBody>
          <a:bodyPr wrap="square">
            <a:spAutoFit/>
          </a:bodyPr>
          <a:lstStyle/>
          <a:p>
            <a:pPr algn="just"/>
            <a:r>
              <a:rPr lang="es-ES" b="1" dirty="0"/>
              <a:t>El módulo del Espíritu gravita en torno a lo que podríamos denominar “espiritualidad básica”, es decir, las enseñanzas, instrucciones y prácticas esenciales derivadas tanto de las antiguas tradiciones de sabiduría como  de las comprensiones proporcionadas por la modernidad, la postmodernidad y el marco de referencia AQAL.</a:t>
            </a:r>
          </a:p>
        </p:txBody>
      </p:sp>
      <p:sp>
        <p:nvSpPr>
          <p:cNvPr id="5" name="Rectángulo 4">
            <a:extLst>
              <a:ext uri="{FF2B5EF4-FFF2-40B4-BE49-F238E27FC236}">
                <a16:creationId xmlns:a16="http://schemas.microsoft.com/office/drawing/2014/main" id="{ED13FB95-C585-4AB5-8B61-42747420DA90}"/>
              </a:ext>
            </a:extLst>
          </p:cNvPr>
          <p:cNvSpPr/>
          <p:nvPr/>
        </p:nvSpPr>
        <p:spPr>
          <a:xfrm>
            <a:off x="388773" y="4602515"/>
            <a:ext cx="8227985" cy="1754326"/>
          </a:xfrm>
          <a:prstGeom prst="rect">
            <a:avLst/>
          </a:prstGeom>
        </p:spPr>
        <p:txBody>
          <a:bodyPr wrap="square">
            <a:spAutoFit/>
          </a:bodyPr>
          <a:lstStyle/>
          <a:p>
            <a:pPr algn="just"/>
            <a:r>
              <a:rPr lang="es-ES" b="1" dirty="0"/>
              <a:t>Todas estas comprensiones nos hablan de la existencia de un puñado de características que conectan y unifican todos los intentos de conocer a Dios realizados por los seres humanos. Todas ellas nos hablan de la sorprendente regularidad  con la que emergen, en el universo, ciertas pautas espirituales cada vez que el corazón y la mente humana tratan de conectar con las resplandecientes dimensiones del Kosmos.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FFB37F0-1272-4A00-B8E1-3092D0883CFB}"/>
              </a:ext>
            </a:extLst>
          </p:cNvPr>
          <p:cNvGrpSpPr/>
          <p:nvPr/>
        </p:nvGrpSpPr>
        <p:grpSpPr>
          <a:xfrm>
            <a:off x="4773077" y="764704"/>
            <a:ext cx="3826856" cy="4384565"/>
            <a:chOff x="4708259" y="1124744"/>
            <a:chExt cx="3963683" cy="4598932"/>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259" y="1124744"/>
              <a:ext cx="3963683" cy="3927485"/>
            </a:xfrm>
            <a:prstGeom prst="rect">
              <a:avLst/>
            </a:prstGeom>
          </p:spPr>
        </p:pic>
        <p:sp>
          <p:nvSpPr>
            <p:cNvPr id="5" name="3 Rectángulo"/>
            <p:cNvSpPr/>
            <p:nvPr/>
          </p:nvSpPr>
          <p:spPr>
            <a:xfrm>
              <a:off x="5245819" y="5354344"/>
              <a:ext cx="2952328" cy="369332"/>
            </a:xfrm>
            <a:prstGeom prst="rect">
              <a:avLst/>
            </a:prstGeom>
          </p:spPr>
          <p:txBody>
            <a:bodyPr wrap="square">
              <a:spAutoFit/>
            </a:bodyPr>
            <a:lstStyle/>
            <a:p>
              <a:pPr algn="ctr"/>
              <a:r>
                <a:rPr lang="es-ES" b="1" dirty="0"/>
                <a:t>Los 3 Rostros del Espíritu</a:t>
              </a:r>
            </a:p>
          </p:txBody>
        </p:sp>
      </p:grpSp>
      <p:sp>
        <p:nvSpPr>
          <p:cNvPr id="4" name="Rectángulo 3">
            <a:extLst>
              <a:ext uri="{FF2B5EF4-FFF2-40B4-BE49-F238E27FC236}">
                <a16:creationId xmlns:a16="http://schemas.microsoft.com/office/drawing/2014/main" id="{6DB72AB9-4800-4B70-BB29-4330009FD01B}"/>
              </a:ext>
            </a:extLst>
          </p:cNvPr>
          <p:cNvSpPr/>
          <p:nvPr/>
        </p:nvSpPr>
        <p:spPr>
          <a:xfrm>
            <a:off x="137623" y="1036889"/>
            <a:ext cx="4248472" cy="3416320"/>
          </a:xfrm>
          <a:prstGeom prst="rect">
            <a:avLst/>
          </a:prstGeom>
        </p:spPr>
        <p:txBody>
          <a:bodyPr wrap="square">
            <a:spAutoFit/>
          </a:bodyPr>
          <a:lstStyle/>
          <a:p>
            <a:pPr algn="just"/>
            <a:r>
              <a:rPr lang="es-ES" b="1" dirty="0"/>
              <a:t>La práctica espiritual integral se basa en distinguir la presencia de tres modalidades de instrucciones:</a:t>
            </a:r>
          </a:p>
          <a:p>
            <a:pPr algn="just"/>
            <a:endParaRPr lang="es-ES" b="1" dirty="0"/>
          </a:p>
          <a:p>
            <a:pPr marL="285750" indent="-285750" algn="just">
              <a:buFont typeface="Arial" panose="020B0604020202020204" pitchFamily="34" charset="0"/>
              <a:buChar char="•"/>
            </a:pPr>
            <a:r>
              <a:rPr lang="es-ES" b="1" dirty="0"/>
              <a:t>La Meditación (En primera persona)</a:t>
            </a:r>
          </a:p>
          <a:p>
            <a:pPr marL="285750" indent="-285750" algn="just">
              <a:buFont typeface="Arial" panose="020B0604020202020204" pitchFamily="34" charset="0"/>
              <a:buChar char="•"/>
            </a:pPr>
            <a:r>
              <a:rPr lang="es-ES" b="1" dirty="0"/>
              <a:t>La Oración (En segunda persona)</a:t>
            </a:r>
          </a:p>
          <a:p>
            <a:pPr marL="285750" indent="-285750" algn="just">
              <a:buFont typeface="Arial" panose="020B0604020202020204" pitchFamily="34" charset="0"/>
              <a:buChar char="•"/>
            </a:pPr>
            <a:r>
              <a:rPr lang="es-ES" b="1" dirty="0"/>
              <a:t>La Contemplación (En tercera persona)</a:t>
            </a:r>
          </a:p>
          <a:p>
            <a:pPr marL="285750" indent="-285750" algn="just">
              <a:buFont typeface="Arial" panose="020B0604020202020204" pitchFamily="34" charset="0"/>
              <a:buChar char="•"/>
            </a:pPr>
            <a:endParaRPr lang="es-ES" b="1" dirty="0"/>
          </a:p>
          <a:p>
            <a:pPr algn="just"/>
            <a:r>
              <a:rPr lang="es-ES" b="1" dirty="0"/>
              <a:t>Al conjunto de estas instrucciones o práctica le llamamos: Los 3 Rostros del Espíritu.</a:t>
            </a:r>
          </a:p>
          <a:p>
            <a:pPr marL="285750" indent="-285750" algn="just">
              <a:buFont typeface="Arial" panose="020B0604020202020204" pitchFamily="34" charset="0"/>
              <a:buChar char="•"/>
            </a:pPr>
            <a:endParaRPr lang="es-ES" b="1" dirty="0"/>
          </a:p>
        </p:txBody>
      </p:sp>
    </p:spTree>
    <p:extLst>
      <p:ext uri="{BB962C8B-B14F-4D97-AF65-F5344CB8AC3E}">
        <p14:creationId xmlns:p14="http://schemas.microsoft.com/office/powerpoint/2010/main" val="91754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AFB2BB4-61E4-4A39-B236-D2280CCA1AAE}"/>
              </a:ext>
            </a:extLst>
          </p:cNvPr>
          <p:cNvSpPr/>
          <p:nvPr/>
        </p:nvSpPr>
        <p:spPr>
          <a:xfrm>
            <a:off x="539552" y="692696"/>
            <a:ext cx="4572000" cy="369332"/>
          </a:xfrm>
          <a:prstGeom prst="rect">
            <a:avLst/>
          </a:prstGeom>
        </p:spPr>
        <p:txBody>
          <a:bodyPr>
            <a:spAutoFit/>
          </a:bodyPr>
          <a:lstStyle/>
          <a:p>
            <a:pPr algn="just"/>
            <a:r>
              <a:rPr lang="es-ES" b="1" u="sng" dirty="0"/>
              <a:t>La Meditación, Dios en Primera Persona</a:t>
            </a:r>
            <a:r>
              <a:rPr lang="es-ES" b="1" dirty="0"/>
              <a:t>:</a:t>
            </a:r>
          </a:p>
        </p:txBody>
      </p:sp>
      <p:grpSp>
        <p:nvGrpSpPr>
          <p:cNvPr id="12" name="Grupo 11">
            <a:extLst>
              <a:ext uri="{FF2B5EF4-FFF2-40B4-BE49-F238E27FC236}">
                <a16:creationId xmlns:a16="http://schemas.microsoft.com/office/drawing/2014/main" id="{4FC83B15-CC7B-48B9-9C46-85436B05CA90}"/>
              </a:ext>
            </a:extLst>
          </p:cNvPr>
          <p:cNvGrpSpPr/>
          <p:nvPr/>
        </p:nvGrpSpPr>
        <p:grpSpPr>
          <a:xfrm>
            <a:off x="4572000" y="1628800"/>
            <a:ext cx="3325065" cy="4032448"/>
            <a:chOff x="4355976" y="1916832"/>
            <a:chExt cx="3685105" cy="3969732"/>
          </a:xfrm>
        </p:grpSpPr>
        <p:sp>
          <p:nvSpPr>
            <p:cNvPr id="5" name="Rectángulo 4">
              <a:extLst>
                <a:ext uri="{FF2B5EF4-FFF2-40B4-BE49-F238E27FC236}">
                  <a16:creationId xmlns:a16="http://schemas.microsoft.com/office/drawing/2014/main" id="{FD604F22-0F7A-4D86-B44C-C1EE478BC847}"/>
                </a:ext>
              </a:extLst>
            </p:cNvPr>
            <p:cNvSpPr/>
            <p:nvPr/>
          </p:nvSpPr>
          <p:spPr>
            <a:xfrm>
              <a:off x="5150100" y="5517232"/>
              <a:ext cx="2096855" cy="369332"/>
            </a:xfrm>
            <a:prstGeom prst="rect">
              <a:avLst/>
            </a:prstGeom>
          </p:spPr>
          <p:txBody>
            <a:bodyPr wrap="square">
              <a:spAutoFit/>
            </a:bodyPr>
            <a:lstStyle/>
            <a:p>
              <a:pPr algn="ctr"/>
              <a:r>
                <a:rPr lang="es-ES" b="1" dirty="0"/>
                <a:t>Meditación YO SOY </a:t>
              </a:r>
            </a:p>
          </p:txBody>
        </p:sp>
        <p:graphicFrame>
          <p:nvGraphicFramePr>
            <p:cNvPr id="10" name="Objeto 9">
              <a:extLst>
                <a:ext uri="{FF2B5EF4-FFF2-40B4-BE49-F238E27FC236}">
                  <a16:creationId xmlns:a16="http://schemas.microsoft.com/office/drawing/2014/main" id="{7739F095-9393-4BCA-BA1F-7ABC5E05B6B7}"/>
                </a:ext>
              </a:extLst>
            </p:cNvPr>
            <p:cNvGraphicFramePr>
              <a:graphicFrameLocks noChangeAspect="1"/>
            </p:cNvGraphicFramePr>
            <p:nvPr>
              <p:extLst>
                <p:ext uri="{D42A27DB-BD31-4B8C-83A1-F6EECF244321}">
                  <p14:modId xmlns:p14="http://schemas.microsoft.com/office/powerpoint/2010/main" val="3892341450"/>
                </p:ext>
              </p:extLst>
            </p:nvPr>
          </p:nvGraphicFramePr>
          <p:xfrm>
            <a:off x="4355976" y="1916832"/>
            <a:ext cx="3685105" cy="3352415"/>
          </p:xfrm>
          <a:graphic>
            <a:graphicData uri="http://schemas.openxmlformats.org/presentationml/2006/ole">
              <mc:AlternateContent xmlns:mc="http://schemas.openxmlformats.org/markup-compatibility/2006">
                <mc:Choice xmlns:v="urn:schemas-microsoft-com:vml" Requires="v">
                  <p:oleObj name="Objeto empaquetador del shell" showAsIcon="1" r:id="rId3" imgW="569880" imgH="437760" progId="Package">
                    <p:embed/>
                  </p:oleObj>
                </mc:Choice>
                <mc:Fallback>
                  <p:oleObj name="Objeto empaquetador del shell" showAsIcon="1" r:id="rId3" imgW="569880" imgH="437760" progId="Package">
                    <p:embed/>
                    <p:pic>
                      <p:nvPicPr>
                        <p:cNvPr id="10" name="Objeto 9">
                          <a:extLst>
                            <a:ext uri="{FF2B5EF4-FFF2-40B4-BE49-F238E27FC236}">
                              <a16:creationId xmlns:a16="http://schemas.microsoft.com/office/drawing/2014/main" id="{7739F095-9393-4BCA-BA1F-7ABC5E05B6B7}"/>
                            </a:ext>
                          </a:extLst>
                        </p:cNvPr>
                        <p:cNvPicPr/>
                        <p:nvPr/>
                      </p:nvPicPr>
                      <p:blipFill>
                        <a:blip r:embed="rId4"/>
                        <a:stretch>
                          <a:fillRect/>
                        </a:stretch>
                      </p:blipFill>
                      <p:spPr>
                        <a:xfrm>
                          <a:off x="4355976" y="1916832"/>
                          <a:ext cx="3685105" cy="3352415"/>
                        </a:xfrm>
                        <a:prstGeom prst="rect">
                          <a:avLst/>
                        </a:prstGeom>
                        <a:blipFill dpi="0" rotWithShape="1">
                          <a:blip r:embed="rId5"/>
                          <a:srcRect/>
                          <a:stretch>
                            <a:fillRect l="-14000" b="-8000"/>
                          </a:stretch>
                        </a:blipFill>
                      </p:spPr>
                    </p:pic>
                  </p:oleObj>
                </mc:Fallback>
              </mc:AlternateContent>
            </a:graphicData>
          </a:graphic>
        </p:graphicFrame>
      </p:grpSp>
    </p:spTree>
    <p:extLst>
      <p:ext uri="{BB962C8B-B14F-4D97-AF65-F5344CB8AC3E}">
        <p14:creationId xmlns:p14="http://schemas.microsoft.com/office/powerpoint/2010/main" val="84330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C4DBBEC-1E6A-4FE0-8093-BDE4883FDC5A}"/>
              </a:ext>
            </a:extLst>
          </p:cNvPr>
          <p:cNvSpPr/>
          <p:nvPr/>
        </p:nvSpPr>
        <p:spPr>
          <a:xfrm>
            <a:off x="4932042" y="3429000"/>
            <a:ext cx="3816424" cy="369332"/>
          </a:xfrm>
          <a:prstGeom prst="rect">
            <a:avLst/>
          </a:prstGeom>
        </p:spPr>
        <p:txBody>
          <a:bodyPr wrap="square">
            <a:spAutoFit/>
          </a:bodyPr>
          <a:lstStyle/>
          <a:p>
            <a:pPr algn="just"/>
            <a:r>
              <a:rPr lang="es-ES" b="1" u="sng" dirty="0"/>
              <a:t>La Oración, Dios en Segunda Persona</a:t>
            </a:r>
            <a:r>
              <a:rPr lang="es-ES" b="1" dirty="0"/>
              <a:t>:</a:t>
            </a:r>
          </a:p>
        </p:txBody>
      </p:sp>
      <p:pic>
        <p:nvPicPr>
          <p:cNvPr id="8" name="Imagen 7">
            <a:extLst>
              <a:ext uri="{FF2B5EF4-FFF2-40B4-BE49-F238E27FC236}">
                <a16:creationId xmlns:a16="http://schemas.microsoft.com/office/drawing/2014/main" id="{07974C83-E8E5-4912-96EF-F01119A3E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4" y="271490"/>
            <a:ext cx="4023637" cy="5945687"/>
          </a:xfrm>
          <a:prstGeom prst="rect">
            <a:avLst/>
          </a:prstGeom>
        </p:spPr>
      </p:pic>
      <p:sp>
        <p:nvSpPr>
          <p:cNvPr id="9" name="Rectángulo 8">
            <a:extLst>
              <a:ext uri="{FF2B5EF4-FFF2-40B4-BE49-F238E27FC236}">
                <a16:creationId xmlns:a16="http://schemas.microsoft.com/office/drawing/2014/main" id="{5D0EFABA-EAED-42C1-937A-5F6D7C238337}"/>
              </a:ext>
            </a:extLst>
          </p:cNvPr>
          <p:cNvSpPr/>
          <p:nvPr/>
        </p:nvSpPr>
        <p:spPr>
          <a:xfrm>
            <a:off x="5148775" y="3861048"/>
            <a:ext cx="3311660" cy="1200329"/>
          </a:xfrm>
          <a:prstGeom prst="rect">
            <a:avLst/>
          </a:prstGeom>
        </p:spPr>
        <p:txBody>
          <a:bodyPr wrap="square">
            <a:spAutoFit/>
          </a:bodyPr>
          <a:lstStyle/>
          <a:p>
            <a:pPr algn="just"/>
            <a:r>
              <a:rPr lang="es-ES" b="1" dirty="0"/>
              <a:t>La oración o  como lograr la relación con la consciencia plena, que tan sólo a su luz la podemos  reconocer y despertar.</a:t>
            </a:r>
          </a:p>
        </p:txBody>
      </p:sp>
    </p:spTree>
    <p:extLst>
      <p:ext uri="{BB962C8B-B14F-4D97-AF65-F5344CB8AC3E}">
        <p14:creationId xmlns:p14="http://schemas.microsoft.com/office/powerpoint/2010/main" val="3927041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45F4E53-2B78-4371-A5B8-A1A3AE135009}"/>
              </a:ext>
            </a:extLst>
          </p:cNvPr>
          <p:cNvSpPr/>
          <p:nvPr/>
        </p:nvSpPr>
        <p:spPr>
          <a:xfrm>
            <a:off x="4356898" y="5013176"/>
            <a:ext cx="4572000" cy="369332"/>
          </a:xfrm>
          <a:prstGeom prst="rect">
            <a:avLst/>
          </a:prstGeom>
        </p:spPr>
        <p:txBody>
          <a:bodyPr>
            <a:spAutoFit/>
          </a:bodyPr>
          <a:lstStyle/>
          <a:p>
            <a:pPr algn="just"/>
            <a:r>
              <a:rPr lang="es-ES" b="1" u="sng" dirty="0"/>
              <a:t>La Contemplación, Dios en Tercera Persona</a:t>
            </a:r>
            <a:r>
              <a:rPr lang="es-ES" b="1" dirty="0"/>
              <a:t>:</a:t>
            </a:r>
          </a:p>
        </p:txBody>
      </p:sp>
      <p:grpSp>
        <p:nvGrpSpPr>
          <p:cNvPr id="13" name="Grupo 12">
            <a:extLst>
              <a:ext uri="{FF2B5EF4-FFF2-40B4-BE49-F238E27FC236}">
                <a16:creationId xmlns:a16="http://schemas.microsoft.com/office/drawing/2014/main" id="{13827295-6DE3-4BA2-9B28-DDCFAEF90942}"/>
              </a:ext>
            </a:extLst>
          </p:cNvPr>
          <p:cNvGrpSpPr/>
          <p:nvPr/>
        </p:nvGrpSpPr>
        <p:grpSpPr>
          <a:xfrm>
            <a:off x="4112120" y="756308"/>
            <a:ext cx="4881926" cy="3608046"/>
            <a:chOff x="3885861" y="805645"/>
            <a:chExt cx="4881926" cy="3608046"/>
          </a:xfrm>
        </p:grpSpPr>
        <p:grpSp>
          <p:nvGrpSpPr>
            <p:cNvPr id="10" name="Grupo 9">
              <a:extLst>
                <a:ext uri="{FF2B5EF4-FFF2-40B4-BE49-F238E27FC236}">
                  <a16:creationId xmlns:a16="http://schemas.microsoft.com/office/drawing/2014/main" id="{713E8137-FB21-402E-BCC0-84F18CE2FDD9}"/>
                </a:ext>
              </a:extLst>
            </p:cNvPr>
            <p:cNvGrpSpPr/>
            <p:nvPr/>
          </p:nvGrpSpPr>
          <p:grpSpPr>
            <a:xfrm>
              <a:off x="3885861" y="1327389"/>
              <a:ext cx="4881926" cy="3086302"/>
              <a:chOff x="862260" y="862243"/>
              <a:chExt cx="5352728" cy="3445174"/>
            </a:xfrm>
          </p:grpSpPr>
          <p:pic>
            <p:nvPicPr>
              <p:cNvPr id="9" name="Imagen 8">
                <a:extLst>
                  <a:ext uri="{FF2B5EF4-FFF2-40B4-BE49-F238E27FC236}">
                    <a16:creationId xmlns:a16="http://schemas.microsoft.com/office/drawing/2014/main" id="{81DDE397-0ED2-45EA-B0F9-D109799641B7}"/>
                  </a:ext>
                </a:extLst>
              </p:cNvPr>
              <p:cNvPicPr>
                <a:picLocks noChangeAspect="1"/>
              </p:cNvPicPr>
              <p:nvPr/>
            </p:nvPicPr>
            <p:blipFill>
              <a:blip r:embed="rId3"/>
              <a:stretch>
                <a:fillRect/>
              </a:stretch>
            </p:blipFill>
            <p:spPr>
              <a:xfrm>
                <a:off x="2971384" y="862243"/>
                <a:ext cx="3243604" cy="2160240"/>
              </a:xfrm>
              <a:prstGeom prst="rect">
                <a:avLst/>
              </a:prstGeom>
            </p:spPr>
          </p:pic>
          <p:pic>
            <p:nvPicPr>
              <p:cNvPr id="7" name="Imagen 6">
                <a:extLst>
                  <a:ext uri="{FF2B5EF4-FFF2-40B4-BE49-F238E27FC236}">
                    <a16:creationId xmlns:a16="http://schemas.microsoft.com/office/drawing/2014/main" id="{B3E6373C-B296-4900-8ECF-6D5E9F9B023F}"/>
                  </a:ext>
                </a:extLst>
              </p:cNvPr>
              <p:cNvPicPr>
                <a:picLocks noChangeAspect="1"/>
              </p:cNvPicPr>
              <p:nvPr/>
            </p:nvPicPr>
            <p:blipFill>
              <a:blip r:embed="rId4"/>
              <a:stretch>
                <a:fillRect/>
              </a:stretch>
            </p:blipFill>
            <p:spPr>
              <a:xfrm>
                <a:off x="862260" y="2219185"/>
                <a:ext cx="3341172" cy="2088232"/>
              </a:xfrm>
              <a:prstGeom prst="rect">
                <a:avLst/>
              </a:prstGeom>
            </p:spPr>
          </p:pic>
        </p:grpSp>
        <p:sp>
          <p:nvSpPr>
            <p:cNvPr id="11" name="Rectángulo 10">
              <a:extLst>
                <a:ext uri="{FF2B5EF4-FFF2-40B4-BE49-F238E27FC236}">
                  <a16:creationId xmlns:a16="http://schemas.microsoft.com/office/drawing/2014/main" id="{B4C5E205-DA83-4286-8D1F-66D936CAC7FB}"/>
                </a:ext>
              </a:extLst>
            </p:cNvPr>
            <p:cNvSpPr/>
            <p:nvPr/>
          </p:nvSpPr>
          <p:spPr>
            <a:xfrm>
              <a:off x="4727802" y="805645"/>
              <a:ext cx="3537015" cy="369332"/>
            </a:xfrm>
            <a:prstGeom prst="rect">
              <a:avLst/>
            </a:prstGeom>
          </p:spPr>
          <p:txBody>
            <a:bodyPr wrap="square">
              <a:spAutoFit/>
            </a:bodyPr>
            <a:lstStyle/>
            <a:p>
              <a:pPr algn="ctr"/>
              <a:r>
                <a:rPr lang="es-ES" b="1" dirty="0"/>
                <a:t>Contemplación de la Naturaleza</a:t>
              </a:r>
            </a:p>
          </p:txBody>
        </p:sp>
      </p:grpSp>
      <p:grpSp>
        <p:nvGrpSpPr>
          <p:cNvPr id="16" name="Grupo 15">
            <a:extLst>
              <a:ext uri="{FF2B5EF4-FFF2-40B4-BE49-F238E27FC236}">
                <a16:creationId xmlns:a16="http://schemas.microsoft.com/office/drawing/2014/main" id="{3722CAA8-9445-4BAD-8140-F4486BF0C820}"/>
              </a:ext>
            </a:extLst>
          </p:cNvPr>
          <p:cNvGrpSpPr/>
          <p:nvPr/>
        </p:nvGrpSpPr>
        <p:grpSpPr>
          <a:xfrm>
            <a:off x="181740" y="773842"/>
            <a:ext cx="3605685" cy="5494982"/>
            <a:chOff x="18096" y="476672"/>
            <a:chExt cx="3605685" cy="5494982"/>
          </a:xfrm>
        </p:grpSpPr>
        <p:pic>
          <p:nvPicPr>
            <p:cNvPr id="15" name="Imagen 14">
              <a:extLst>
                <a:ext uri="{FF2B5EF4-FFF2-40B4-BE49-F238E27FC236}">
                  <a16:creationId xmlns:a16="http://schemas.microsoft.com/office/drawing/2014/main" id="{FEB72665-CFF8-46A8-8FAB-1200A631E5D1}"/>
                </a:ext>
              </a:extLst>
            </p:cNvPr>
            <p:cNvPicPr>
              <a:picLocks noChangeAspect="1"/>
            </p:cNvPicPr>
            <p:nvPr/>
          </p:nvPicPr>
          <p:blipFill>
            <a:blip r:embed="rId5"/>
            <a:stretch>
              <a:fillRect/>
            </a:stretch>
          </p:blipFill>
          <p:spPr>
            <a:xfrm>
              <a:off x="1106954" y="476672"/>
              <a:ext cx="2516827" cy="3666990"/>
            </a:xfrm>
            <a:prstGeom prst="rect">
              <a:avLst/>
            </a:prstGeom>
          </p:spPr>
        </p:pic>
        <p:grpSp>
          <p:nvGrpSpPr>
            <p:cNvPr id="14" name="Grupo 13">
              <a:extLst>
                <a:ext uri="{FF2B5EF4-FFF2-40B4-BE49-F238E27FC236}">
                  <a16:creationId xmlns:a16="http://schemas.microsoft.com/office/drawing/2014/main" id="{54FC200E-0285-440F-A796-6A5CD779A858}"/>
                </a:ext>
              </a:extLst>
            </p:cNvPr>
            <p:cNvGrpSpPr/>
            <p:nvPr/>
          </p:nvGrpSpPr>
          <p:grpSpPr>
            <a:xfrm>
              <a:off x="18096" y="3429000"/>
              <a:ext cx="2917576" cy="2542654"/>
              <a:chOff x="353298" y="1414574"/>
              <a:chExt cx="2917576" cy="2542654"/>
            </a:xfrm>
          </p:grpSpPr>
          <p:sp>
            <p:nvSpPr>
              <p:cNvPr id="6" name="Rectángulo 5">
                <a:extLst>
                  <a:ext uri="{FF2B5EF4-FFF2-40B4-BE49-F238E27FC236}">
                    <a16:creationId xmlns:a16="http://schemas.microsoft.com/office/drawing/2014/main" id="{AA654BAD-02D9-47E7-A297-FB0A9A8C7A70}"/>
                  </a:ext>
                </a:extLst>
              </p:cNvPr>
              <p:cNvSpPr/>
              <p:nvPr/>
            </p:nvSpPr>
            <p:spPr>
              <a:xfrm>
                <a:off x="1442156" y="3587896"/>
                <a:ext cx="1828718" cy="369332"/>
              </a:xfrm>
              <a:prstGeom prst="rect">
                <a:avLst/>
              </a:prstGeom>
            </p:spPr>
            <p:txBody>
              <a:bodyPr wrap="square">
                <a:spAutoFit/>
              </a:bodyPr>
              <a:lstStyle/>
              <a:p>
                <a:pPr algn="ctr"/>
                <a:r>
                  <a:rPr lang="es-ES" b="1" dirty="0"/>
                  <a:t>Servicio y Acción </a:t>
                </a:r>
              </a:p>
            </p:txBody>
          </p:sp>
          <p:pic>
            <p:nvPicPr>
              <p:cNvPr id="12" name="Imagen 11">
                <a:extLst>
                  <a:ext uri="{FF2B5EF4-FFF2-40B4-BE49-F238E27FC236}">
                    <a16:creationId xmlns:a16="http://schemas.microsoft.com/office/drawing/2014/main" id="{A038D679-3CE1-4300-939F-22BA743D42C1}"/>
                  </a:ext>
                </a:extLst>
              </p:cNvPr>
              <p:cNvPicPr>
                <a:picLocks noChangeAspect="1"/>
              </p:cNvPicPr>
              <p:nvPr/>
            </p:nvPicPr>
            <p:blipFill>
              <a:blip r:embed="rId6"/>
              <a:stretch>
                <a:fillRect/>
              </a:stretch>
            </p:blipFill>
            <p:spPr>
              <a:xfrm>
                <a:off x="353298" y="1414574"/>
                <a:ext cx="2763744" cy="1839146"/>
              </a:xfrm>
              <a:prstGeom prst="rect">
                <a:avLst/>
              </a:prstGeom>
            </p:spPr>
          </p:pic>
        </p:grpSp>
      </p:grpSp>
    </p:spTree>
    <p:extLst>
      <p:ext uri="{BB962C8B-B14F-4D97-AF65-F5344CB8AC3E}">
        <p14:creationId xmlns:p14="http://schemas.microsoft.com/office/powerpoint/2010/main" val="206880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776E6A43-2CB5-4618-9378-4D795222E48D}"/>
              </a:ext>
            </a:extLst>
          </p:cNvPr>
          <p:cNvGrpSpPr/>
          <p:nvPr/>
        </p:nvGrpSpPr>
        <p:grpSpPr>
          <a:xfrm>
            <a:off x="179512" y="836712"/>
            <a:ext cx="3085236" cy="4865186"/>
            <a:chOff x="539552" y="1340768"/>
            <a:chExt cx="3085236" cy="4865186"/>
          </a:xfrm>
        </p:grpSpPr>
        <p:sp>
          <p:nvSpPr>
            <p:cNvPr id="17" name="Rectángulo 16">
              <a:extLst>
                <a:ext uri="{FF2B5EF4-FFF2-40B4-BE49-F238E27FC236}">
                  <a16:creationId xmlns:a16="http://schemas.microsoft.com/office/drawing/2014/main" id="{EB3A4591-39DF-46F7-8330-3053BC70F122}"/>
                </a:ext>
              </a:extLst>
            </p:cNvPr>
            <p:cNvSpPr/>
            <p:nvPr/>
          </p:nvSpPr>
          <p:spPr>
            <a:xfrm>
              <a:off x="1354345" y="1340768"/>
              <a:ext cx="1455650" cy="369332"/>
            </a:xfrm>
            <a:prstGeom prst="rect">
              <a:avLst/>
            </a:prstGeom>
          </p:spPr>
          <p:txBody>
            <a:bodyPr wrap="square">
              <a:spAutoFit/>
            </a:bodyPr>
            <a:lstStyle/>
            <a:p>
              <a:pPr algn="just"/>
              <a:r>
                <a:rPr lang="es-ES" b="1" dirty="0"/>
                <a:t>Meditación:</a:t>
              </a:r>
            </a:p>
          </p:txBody>
        </p:sp>
        <p:pic>
          <p:nvPicPr>
            <p:cNvPr id="3" name="Imagen 2">
              <a:extLst>
                <a:ext uri="{FF2B5EF4-FFF2-40B4-BE49-F238E27FC236}">
                  <a16:creationId xmlns:a16="http://schemas.microsoft.com/office/drawing/2014/main" id="{98AB5936-F6BB-4178-A938-382FB5366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86" y="2182750"/>
              <a:ext cx="2400267" cy="3600400"/>
            </a:xfrm>
            <a:prstGeom prst="rect">
              <a:avLst/>
            </a:prstGeom>
          </p:spPr>
        </p:pic>
        <p:sp>
          <p:nvSpPr>
            <p:cNvPr id="20" name="Rectángulo 19">
              <a:extLst>
                <a:ext uri="{FF2B5EF4-FFF2-40B4-BE49-F238E27FC236}">
                  <a16:creationId xmlns:a16="http://schemas.microsoft.com/office/drawing/2014/main" id="{FF432649-0771-4745-9AB6-E1F43AE70B2D}"/>
                </a:ext>
              </a:extLst>
            </p:cNvPr>
            <p:cNvSpPr/>
            <p:nvPr/>
          </p:nvSpPr>
          <p:spPr>
            <a:xfrm>
              <a:off x="539552" y="5836622"/>
              <a:ext cx="3085236" cy="369332"/>
            </a:xfrm>
            <a:prstGeom prst="rect">
              <a:avLst/>
            </a:prstGeom>
          </p:spPr>
          <p:txBody>
            <a:bodyPr wrap="square">
              <a:spAutoFit/>
            </a:bodyPr>
            <a:lstStyle/>
            <a:p>
              <a:pPr algn="just"/>
              <a:r>
                <a:rPr lang="es-ES" b="1" dirty="0">
                  <a:hlinkClick r:id="rId4"/>
                </a:rPr>
                <a:t>Meditación para Principiantes</a:t>
              </a:r>
              <a:endParaRPr lang="es-ES" b="1" dirty="0"/>
            </a:p>
          </p:txBody>
        </p:sp>
      </p:grpSp>
      <p:grpSp>
        <p:nvGrpSpPr>
          <p:cNvPr id="28" name="Grupo 27">
            <a:extLst>
              <a:ext uri="{FF2B5EF4-FFF2-40B4-BE49-F238E27FC236}">
                <a16:creationId xmlns:a16="http://schemas.microsoft.com/office/drawing/2014/main" id="{CBD0BAF9-9A7B-40DA-AF20-48E6A6897DC8}"/>
              </a:ext>
            </a:extLst>
          </p:cNvPr>
          <p:cNvGrpSpPr/>
          <p:nvPr/>
        </p:nvGrpSpPr>
        <p:grpSpPr>
          <a:xfrm>
            <a:off x="3239852" y="836712"/>
            <a:ext cx="2520280" cy="3929082"/>
            <a:chOff x="3311860" y="1556792"/>
            <a:chExt cx="2520280" cy="3929082"/>
          </a:xfrm>
        </p:grpSpPr>
        <p:sp>
          <p:nvSpPr>
            <p:cNvPr id="18" name="Rectángulo 17">
              <a:extLst>
                <a:ext uri="{FF2B5EF4-FFF2-40B4-BE49-F238E27FC236}">
                  <a16:creationId xmlns:a16="http://schemas.microsoft.com/office/drawing/2014/main" id="{03105AF9-AD58-4656-9CC9-99C33FFC9A3E}"/>
                </a:ext>
              </a:extLst>
            </p:cNvPr>
            <p:cNvSpPr/>
            <p:nvPr/>
          </p:nvSpPr>
          <p:spPr>
            <a:xfrm>
              <a:off x="3311860" y="5116542"/>
              <a:ext cx="2520280" cy="369332"/>
            </a:xfrm>
            <a:prstGeom prst="rect">
              <a:avLst/>
            </a:prstGeom>
          </p:spPr>
          <p:txBody>
            <a:bodyPr wrap="square">
              <a:spAutoFit/>
            </a:bodyPr>
            <a:lstStyle/>
            <a:p>
              <a:pPr algn="just"/>
              <a:r>
                <a:rPr lang="es-ES" b="1" dirty="0">
                  <a:hlinkClick r:id="rId5"/>
                </a:rPr>
                <a:t>Libro de Oración Común</a:t>
              </a:r>
              <a:endParaRPr lang="es-ES" b="1" dirty="0"/>
            </a:p>
          </p:txBody>
        </p:sp>
        <p:pic>
          <p:nvPicPr>
            <p:cNvPr id="23" name="Imagen 22">
              <a:extLst>
                <a:ext uri="{FF2B5EF4-FFF2-40B4-BE49-F238E27FC236}">
                  <a16:creationId xmlns:a16="http://schemas.microsoft.com/office/drawing/2014/main" id="{BCE531C0-235D-46EF-8704-025B15F61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486" y="2031837"/>
              <a:ext cx="2059028" cy="2900040"/>
            </a:xfrm>
            <a:prstGeom prst="rect">
              <a:avLst/>
            </a:prstGeom>
          </p:spPr>
        </p:pic>
        <p:sp>
          <p:nvSpPr>
            <p:cNvPr id="24" name="Rectángulo 23">
              <a:extLst>
                <a:ext uri="{FF2B5EF4-FFF2-40B4-BE49-F238E27FC236}">
                  <a16:creationId xmlns:a16="http://schemas.microsoft.com/office/drawing/2014/main" id="{B5968F18-9FFB-43CF-84FF-236A1C666C13}"/>
                </a:ext>
              </a:extLst>
            </p:cNvPr>
            <p:cNvSpPr/>
            <p:nvPr/>
          </p:nvSpPr>
          <p:spPr>
            <a:xfrm>
              <a:off x="4061810" y="1556792"/>
              <a:ext cx="1020380" cy="369332"/>
            </a:xfrm>
            <a:prstGeom prst="rect">
              <a:avLst/>
            </a:prstGeom>
          </p:spPr>
          <p:txBody>
            <a:bodyPr wrap="square">
              <a:spAutoFit/>
            </a:bodyPr>
            <a:lstStyle/>
            <a:p>
              <a:pPr algn="just"/>
              <a:r>
                <a:rPr lang="es-ES" b="1" dirty="0"/>
                <a:t>Oración:</a:t>
              </a:r>
            </a:p>
          </p:txBody>
        </p:sp>
      </p:grpSp>
      <p:grpSp>
        <p:nvGrpSpPr>
          <p:cNvPr id="29" name="Grupo 28">
            <a:extLst>
              <a:ext uri="{FF2B5EF4-FFF2-40B4-BE49-F238E27FC236}">
                <a16:creationId xmlns:a16="http://schemas.microsoft.com/office/drawing/2014/main" id="{99D5C898-5210-4842-8351-0ED620B50740}"/>
              </a:ext>
            </a:extLst>
          </p:cNvPr>
          <p:cNvGrpSpPr/>
          <p:nvPr/>
        </p:nvGrpSpPr>
        <p:grpSpPr>
          <a:xfrm>
            <a:off x="5935002" y="836712"/>
            <a:ext cx="3085236" cy="4865186"/>
            <a:chOff x="6007010" y="1556792"/>
            <a:chExt cx="3085236" cy="4865186"/>
          </a:xfrm>
        </p:grpSpPr>
        <p:sp>
          <p:nvSpPr>
            <p:cNvPr id="19" name="Rectángulo 18">
              <a:extLst>
                <a:ext uri="{FF2B5EF4-FFF2-40B4-BE49-F238E27FC236}">
                  <a16:creationId xmlns:a16="http://schemas.microsoft.com/office/drawing/2014/main" id="{DE3990C6-F739-401B-83BC-78CB72B697F7}"/>
                </a:ext>
              </a:extLst>
            </p:cNvPr>
            <p:cNvSpPr/>
            <p:nvPr/>
          </p:nvSpPr>
          <p:spPr>
            <a:xfrm>
              <a:off x="6007010" y="6052646"/>
              <a:ext cx="3085236" cy="369332"/>
            </a:xfrm>
            <a:prstGeom prst="rect">
              <a:avLst/>
            </a:prstGeom>
          </p:spPr>
          <p:txBody>
            <a:bodyPr wrap="square">
              <a:spAutoFit/>
            </a:bodyPr>
            <a:lstStyle/>
            <a:p>
              <a:pPr algn="just"/>
              <a:r>
                <a:rPr lang="es-ES" b="1" dirty="0">
                  <a:hlinkClick r:id="rId7"/>
                </a:rPr>
                <a:t>Rumi y su Senda </a:t>
              </a:r>
              <a:r>
                <a:rPr lang="es-ES" b="1" dirty="0" err="1">
                  <a:hlinkClick r:id="rId7"/>
                </a:rPr>
                <a:t>Sufi</a:t>
              </a:r>
              <a:r>
                <a:rPr lang="es-ES" b="1" dirty="0">
                  <a:hlinkClick r:id="rId7"/>
                </a:rPr>
                <a:t> de Amor</a:t>
              </a:r>
              <a:endParaRPr lang="es-ES" b="1" dirty="0"/>
            </a:p>
          </p:txBody>
        </p:sp>
        <p:pic>
          <p:nvPicPr>
            <p:cNvPr id="26" name="Imagen 25">
              <a:extLst>
                <a:ext uri="{FF2B5EF4-FFF2-40B4-BE49-F238E27FC236}">
                  <a16:creationId xmlns:a16="http://schemas.microsoft.com/office/drawing/2014/main" id="{004B9306-A5B5-4F53-88B4-0C81F9C3D6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1680" y="2398775"/>
              <a:ext cx="2400266" cy="3600399"/>
            </a:xfrm>
            <a:prstGeom prst="rect">
              <a:avLst/>
            </a:prstGeom>
          </p:spPr>
        </p:pic>
        <p:sp>
          <p:nvSpPr>
            <p:cNvPr id="27" name="Rectángulo 26">
              <a:extLst>
                <a:ext uri="{FF2B5EF4-FFF2-40B4-BE49-F238E27FC236}">
                  <a16:creationId xmlns:a16="http://schemas.microsoft.com/office/drawing/2014/main" id="{B07BDB18-7E62-4D6C-9625-CE95B9C47A77}"/>
                </a:ext>
              </a:extLst>
            </p:cNvPr>
            <p:cNvSpPr/>
            <p:nvPr/>
          </p:nvSpPr>
          <p:spPr>
            <a:xfrm>
              <a:off x="7037403" y="1556792"/>
              <a:ext cx="1712358" cy="369332"/>
            </a:xfrm>
            <a:prstGeom prst="rect">
              <a:avLst/>
            </a:prstGeom>
          </p:spPr>
          <p:txBody>
            <a:bodyPr wrap="square">
              <a:spAutoFit/>
            </a:bodyPr>
            <a:lstStyle/>
            <a:p>
              <a:pPr algn="just"/>
              <a:r>
                <a:rPr lang="es-ES" b="1" dirty="0"/>
                <a:t>Contemplación</a:t>
              </a:r>
            </a:p>
          </p:txBody>
        </p:sp>
      </p:grpSp>
    </p:spTree>
    <p:extLst>
      <p:ext uri="{BB962C8B-B14F-4D97-AF65-F5344CB8AC3E}">
        <p14:creationId xmlns:p14="http://schemas.microsoft.com/office/powerpoint/2010/main" val="567118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1 Rectángulo"/>
          <p:cNvSpPr/>
          <p:nvPr/>
        </p:nvSpPr>
        <p:spPr>
          <a:xfrm>
            <a:off x="539552" y="620688"/>
            <a:ext cx="3024336" cy="461665"/>
          </a:xfrm>
          <a:prstGeom prst="rect">
            <a:avLst/>
          </a:prstGeom>
        </p:spPr>
        <p:txBody>
          <a:bodyPr wrap="square">
            <a:spAutoFit/>
          </a:bodyPr>
          <a:lstStyle/>
          <a:p>
            <a:pPr lvl="0">
              <a:defRPr/>
            </a:pPr>
            <a:r>
              <a:rPr lang="es-ES" sz="2400" b="1" u="sng" dirty="0">
                <a:solidFill>
                  <a:prstClr val="black"/>
                </a:solidFill>
                <a:ea typeface="SimSun" charset="-122"/>
              </a:rPr>
              <a:t>Módulo de la Sombra</a:t>
            </a:r>
          </a:p>
        </p:txBody>
      </p:sp>
      <p:pic>
        <p:nvPicPr>
          <p:cNvPr id="4" name="Imagen 3">
            <a:extLst>
              <a:ext uri="{FF2B5EF4-FFF2-40B4-BE49-F238E27FC236}">
                <a16:creationId xmlns:a16="http://schemas.microsoft.com/office/drawing/2014/main" id="{B5107C85-C826-4ABE-A35F-6AFB50EB5EAB}"/>
              </a:ext>
            </a:extLst>
          </p:cNvPr>
          <p:cNvPicPr>
            <a:picLocks noChangeAspect="1"/>
          </p:cNvPicPr>
          <p:nvPr/>
        </p:nvPicPr>
        <p:blipFill>
          <a:blip r:embed="rId3"/>
          <a:stretch>
            <a:fillRect/>
          </a:stretch>
        </p:blipFill>
        <p:spPr>
          <a:xfrm>
            <a:off x="5373474" y="1514401"/>
            <a:ext cx="3086958" cy="2058615"/>
          </a:xfrm>
          <a:prstGeom prst="rect">
            <a:avLst/>
          </a:prstGeom>
        </p:spPr>
      </p:pic>
      <p:sp>
        <p:nvSpPr>
          <p:cNvPr id="5" name="Rectángulo 4">
            <a:extLst>
              <a:ext uri="{FF2B5EF4-FFF2-40B4-BE49-F238E27FC236}">
                <a16:creationId xmlns:a16="http://schemas.microsoft.com/office/drawing/2014/main" id="{6FB9E4D4-B4F9-4D77-90AC-0E500E8228A2}"/>
              </a:ext>
            </a:extLst>
          </p:cNvPr>
          <p:cNvSpPr/>
          <p:nvPr/>
        </p:nvSpPr>
        <p:spPr>
          <a:xfrm>
            <a:off x="539552" y="1514401"/>
            <a:ext cx="4608512" cy="2862322"/>
          </a:xfrm>
          <a:prstGeom prst="rect">
            <a:avLst/>
          </a:prstGeom>
        </p:spPr>
        <p:txBody>
          <a:bodyPr wrap="square">
            <a:spAutoFit/>
          </a:bodyPr>
          <a:lstStyle/>
          <a:p>
            <a:pPr algn="just"/>
            <a:r>
              <a:rPr lang="es-ES" b="1" dirty="0"/>
              <a:t>El término “sombra” se refiere al “lado oscuro” del psiquismo, es decir, aquellos aspectos de nosotros que, por una u otra razón, hemos rechazado, negado, ocultado, escindido, enajenado y proyectado. La sombra es, hablando en el lenguaje de la psicoterapia, el “inconsciente reprimido” (¡reprimido porque lo hemos escindido de nuestra conciencia e inconsciente sencillamente porque no somos conscientes de él!)</a:t>
            </a:r>
          </a:p>
        </p:txBody>
      </p:sp>
      <p:sp>
        <p:nvSpPr>
          <p:cNvPr id="6" name="Rectángulo 5">
            <a:extLst>
              <a:ext uri="{FF2B5EF4-FFF2-40B4-BE49-F238E27FC236}">
                <a16:creationId xmlns:a16="http://schemas.microsoft.com/office/drawing/2014/main" id="{88A13B69-027F-4EC0-B133-93A79837244B}"/>
              </a:ext>
            </a:extLst>
          </p:cNvPr>
          <p:cNvSpPr/>
          <p:nvPr/>
        </p:nvSpPr>
        <p:spPr>
          <a:xfrm>
            <a:off x="519053" y="4509120"/>
            <a:ext cx="7920880" cy="1200329"/>
          </a:xfrm>
          <a:prstGeom prst="rect">
            <a:avLst/>
          </a:prstGeom>
        </p:spPr>
        <p:txBody>
          <a:bodyPr wrap="square">
            <a:spAutoFit/>
          </a:bodyPr>
          <a:lstStyle/>
          <a:p>
            <a:pPr algn="just"/>
            <a:r>
              <a:rPr lang="es-ES" b="1" dirty="0"/>
              <a:t>Pero el hecho de que no seamos conscientes de la sombra no implica que no tenga ningún efecto sobre nosotros. Lo único que ocurre es que se expresa a través de caminos distorsionados e insanos a los que habitualmente agrupamos bajo el epígrafe de “neurosis”.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1187624" y="620688"/>
            <a:ext cx="5688632" cy="5047536"/>
          </a:xfrm>
          <a:prstGeom prst="rect">
            <a:avLst/>
          </a:prstGeom>
          <a:noFill/>
          <a:ln w="9525">
            <a:noFill/>
            <a:miter lim="800000"/>
            <a:headEnd/>
            <a:tailEnd/>
          </a:ln>
        </p:spPr>
        <p:txBody>
          <a:bodyPr wrap="square">
            <a:spAutoFit/>
          </a:bodyPr>
          <a:lstStyle/>
          <a:p>
            <a:pPr>
              <a:buFont typeface="Arial" charset="0"/>
              <a:buChar char="•"/>
              <a:defRPr/>
            </a:pPr>
            <a:r>
              <a:rPr lang="es-ES" sz="2400" b="1" dirty="0">
                <a:latin typeface="+mn-lt"/>
                <a:ea typeface="SimSun" charset="-122"/>
              </a:rPr>
              <a:t> Práctica Transformadora Integral</a:t>
            </a:r>
          </a:p>
          <a:p>
            <a:pPr>
              <a:buFont typeface="Times New Roman" pitchFamily="16" charset="0"/>
              <a:buNone/>
              <a:defRPr/>
            </a:pPr>
            <a:r>
              <a:rPr lang="es-ES" sz="2400" b="1" dirty="0">
                <a:latin typeface="+mn-lt"/>
                <a:ea typeface="SimSun" charset="-122"/>
              </a:rPr>
              <a:t> </a:t>
            </a:r>
          </a:p>
          <a:p>
            <a:pPr>
              <a:buFont typeface="Arial" charset="0"/>
              <a:buChar char="•"/>
              <a:defRPr/>
            </a:pPr>
            <a:r>
              <a:rPr lang="es-ES" sz="2400" b="1" dirty="0">
                <a:latin typeface="+mn-lt"/>
                <a:ea typeface="SimSun" charset="-122"/>
              </a:rPr>
              <a:t>  </a:t>
            </a:r>
            <a:r>
              <a:rPr lang="es-ES" sz="2400" b="1" dirty="0">
                <a:ea typeface="SimSun" charset="-122"/>
              </a:rPr>
              <a:t>Módulos Esenciales</a:t>
            </a:r>
          </a:p>
          <a:p>
            <a:pPr marL="800100" lvl="1" indent="-342900">
              <a:buFont typeface="Courier New" panose="02070309020205020404" pitchFamily="49" charset="0"/>
              <a:buChar char="o"/>
              <a:defRPr/>
            </a:pPr>
            <a:r>
              <a:rPr lang="es-ES" sz="2400" b="1" dirty="0">
                <a:latin typeface="+mn-lt"/>
                <a:ea typeface="SimSun" charset="-122"/>
              </a:rPr>
              <a:t>Módulo del Cuerpo</a:t>
            </a:r>
          </a:p>
          <a:p>
            <a:pPr marL="800100" lvl="1" indent="-342900">
              <a:buFont typeface="Courier New" panose="02070309020205020404" pitchFamily="49" charset="0"/>
              <a:buChar char="o"/>
              <a:defRPr/>
            </a:pPr>
            <a:r>
              <a:rPr lang="es-ES" sz="2400" b="1" dirty="0">
                <a:ea typeface="SimSun" charset="-122"/>
              </a:rPr>
              <a:t>Módulo de la Mente</a:t>
            </a:r>
          </a:p>
          <a:p>
            <a:pPr marL="800100" lvl="1" indent="-342900">
              <a:buFont typeface="Courier New" panose="02070309020205020404" pitchFamily="49" charset="0"/>
              <a:buChar char="o"/>
              <a:defRPr/>
            </a:pPr>
            <a:r>
              <a:rPr lang="es-ES" sz="2400" b="1" dirty="0">
                <a:latin typeface="+mn-lt"/>
                <a:ea typeface="SimSun" charset="-122"/>
              </a:rPr>
              <a:t>Módulo del Espíritu</a:t>
            </a:r>
          </a:p>
          <a:p>
            <a:pPr marL="800100" lvl="1" indent="-342900">
              <a:buFont typeface="Courier New" panose="02070309020205020404" pitchFamily="49" charset="0"/>
              <a:buChar char="o"/>
              <a:defRPr/>
            </a:pPr>
            <a:r>
              <a:rPr lang="es-ES" sz="2400" b="1" dirty="0">
                <a:ea typeface="SimSun" charset="-122"/>
              </a:rPr>
              <a:t>Módulo de la Sombra</a:t>
            </a:r>
            <a:endParaRPr lang="es-ES" sz="2400" b="1" dirty="0">
              <a:latin typeface="+mn-lt"/>
              <a:ea typeface="SimSun" charset="-122"/>
            </a:endParaRPr>
          </a:p>
          <a:p>
            <a:pPr>
              <a:buFont typeface="Arial" charset="0"/>
              <a:buChar char="•"/>
              <a:defRPr/>
            </a:pPr>
            <a:endParaRPr lang="es-ES" sz="1000" b="1" dirty="0">
              <a:latin typeface="+mn-lt"/>
              <a:ea typeface="SimSun" charset="-122"/>
            </a:endParaRPr>
          </a:p>
          <a:p>
            <a:pPr>
              <a:buFont typeface="Arial" charset="0"/>
              <a:buChar char="•"/>
              <a:defRPr/>
            </a:pPr>
            <a:r>
              <a:rPr lang="es-ES" sz="2400" b="1" dirty="0">
                <a:latin typeface="+mn-lt"/>
                <a:ea typeface="SimSun" charset="-122"/>
              </a:rPr>
              <a:t> Módulos Auxiliares</a:t>
            </a:r>
          </a:p>
          <a:p>
            <a:pPr marL="800100" lvl="1" indent="-342900">
              <a:buFont typeface="Courier New" panose="02070309020205020404" pitchFamily="49" charset="0"/>
              <a:buChar char="o"/>
              <a:defRPr/>
            </a:pPr>
            <a:r>
              <a:rPr lang="es-ES" sz="2400" b="1" dirty="0">
                <a:ea typeface="SimSun" charset="-122"/>
              </a:rPr>
              <a:t>Módulo de la Ética</a:t>
            </a:r>
          </a:p>
          <a:p>
            <a:pPr marL="800100" lvl="1" indent="-342900">
              <a:buFont typeface="Courier New" panose="02070309020205020404" pitchFamily="49" charset="0"/>
              <a:buChar char="o"/>
              <a:defRPr/>
            </a:pPr>
            <a:r>
              <a:rPr lang="es-ES" sz="2400" b="1" dirty="0">
                <a:ea typeface="SimSun" charset="-122"/>
              </a:rPr>
              <a:t>Módulo del Sexo</a:t>
            </a:r>
          </a:p>
          <a:p>
            <a:pPr marL="800100" lvl="1" indent="-342900">
              <a:buFont typeface="Courier New" panose="02070309020205020404" pitchFamily="49" charset="0"/>
              <a:buChar char="o"/>
              <a:defRPr/>
            </a:pPr>
            <a:r>
              <a:rPr lang="es-ES" sz="2400" b="1" dirty="0">
                <a:ea typeface="SimSun" charset="-122"/>
              </a:rPr>
              <a:t>Módulo del Trabajo</a:t>
            </a:r>
          </a:p>
          <a:p>
            <a:pPr marL="800100" lvl="1" indent="-342900">
              <a:buFont typeface="Courier New" panose="02070309020205020404" pitchFamily="49" charset="0"/>
              <a:buChar char="o"/>
              <a:defRPr/>
            </a:pPr>
            <a:r>
              <a:rPr lang="es-ES" sz="2400" b="1" dirty="0">
                <a:ea typeface="SimSun" charset="-122"/>
              </a:rPr>
              <a:t>Módulo de las Emociones</a:t>
            </a:r>
          </a:p>
          <a:p>
            <a:pPr marL="800100" lvl="1" indent="-342900">
              <a:buFont typeface="Courier New" panose="02070309020205020404" pitchFamily="49" charset="0"/>
              <a:buChar char="o"/>
              <a:defRPr/>
            </a:pPr>
            <a:r>
              <a:rPr lang="es-ES" sz="2400" b="1" dirty="0">
                <a:ea typeface="SimSun" charset="-122"/>
              </a:rPr>
              <a:t>Módulo de las Relaciones</a:t>
            </a:r>
            <a:endParaRPr lang="es-ES" sz="2000" b="1" dirty="0">
              <a:latin typeface="+mn-lt"/>
              <a:ea typeface="SimSun"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E4A9B2-5789-4311-A00D-2BA7F9F7C70A}"/>
              </a:ext>
            </a:extLst>
          </p:cNvPr>
          <p:cNvSpPr/>
          <p:nvPr/>
        </p:nvSpPr>
        <p:spPr>
          <a:xfrm>
            <a:off x="468255" y="1010558"/>
            <a:ext cx="4535794" cy="3139321"/>
          </a:xfrm>
          <a:prstGeom prst="rect">
            <a:avLst/>
          </a:prstGeom>
        </p:spPr>
        <p:txBody>
          <a:bodyPr wrap="square">
            <a:spAutoFit/>
          </a:bodyPr>
          <a:lstStyle/>
          <a:p>
            <a:pPr algn="just"/>
            <a:r>
              <a:rPr lang="es-ES" b="1" dirty="0"/>
              <a:t>El objetivo del trabajo en este módulo consiste en desarticular la represión de la sombra  y reapropiarnos de ella para mejorar nuestra lucidez y nuestra salud psicológica. Los beneficios del trabajo con la sombra se extienden de manera natural a todos los módulos básicos (desde el cuerpo hasta la mente y el espíritu) y a cualquier otro dominio de la vida, desde las relaciones hasta el sexo, las emociones, la vitalidad, el trabajo y la situación económica.</a:t>
            </a:r>
          </a:p>
        </p:txBody>
      </p:sp>
      <p:pic>
        <p:nvPicPr>
          <p:cNvPr id="5" name="Imagen 4">
            <a:extLst>
              <a:ext uri="{FF2B5EF4-FFF2-40B4-BE49-F238E27FC236}">
                <a16:creationId xmlns:a16="http://schemas.microsoft.com/office/drawing/2014/main" id="{BD970235-BF5A-47DF-B17E-09E0ADFAE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620688"/>
            <a:ext cx="2664296" cy="3631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LeftFacing"/>
            <a:lightRig rig="threePt" dir="t"/>
          </a:scene3d>
        </p:spPr>
      </p:pic>
      <p:sp>
        <p:nvSpPr>
          <p:cNvPr id="3" name="Rectángulo 2">
            <a:extLst>
              <a:ext uri="{FF2B5EF4-FFF2-40B4-BE49-F238E27FC236}">
                <a16:creationId xmlns:a16="http://schemas.microsoft.com/office/drawing/2014/main" id="{7DF170C4-6A03-41D3-9D66-D77B79C097FE}"/>
              </a:ext>
            </a:extLst>
          </p:cNvPr>
          <p:cNvSpPr/>
          <p:nvPr/>
        </p:nvSpPr>
        <p:spPr>
          <a:xfrm>
            <a:off x="463492" y="4725144"/>
            <a:ext cx="8334672" cy="1754326"/>
          </a:xfrm>
          <a:prstGeom prst="rect">
            <a:avLst/>
          </a:prstGeom>
        </p:spPr>
        <p:txBody>
          <a:bodyPr wrap="square">
            <a:spAutoFit/>
          </a:bodyPr>
          <a:lstStyle/>
          <a:p>
            <a:pPr algn="just"/>
            <a:r>
              <a:rPr lang="es-ES" b="1" dirty="0"/>
              <a:t>Uno de los principales beneficios del trabajo con la sombra es que libera energía que, de otro modo, malgastaríamos peleando imaginariamente con nosotros mismos. ¡Mantener la sombra es un trabajo realmente duro! Es mucha la energía que debemos invertir para ocultar de continuo aquellos aspectos de nosotros mismos que más nos desagradan. Pero, cuando el trabajo con la sombra libera esa energía, podemos utilizarla para alentar nuestro desarrollo y transformación.</a:t>
            </a:r>
          </a:p>
        </p:txBody>
      </p:sp>
    </p:spTree>
    <p:extLst>
      <p:ext uri="{BB962C8B-B14F-4D97-AF65-F5344CB8AC3E}">
        <p14:creationId xmlns:p14="http://schemas.microsoft.com/office/powerpoint/2010/main" val="2111732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A3B87A1-88BD-4B01-8C12-69B59B0B8364}"/>
              </a:ext>
            </a:extLst>
          </p:cNvPr>
          <p:cNvGrpSpPr/>
          <p:nvPr/>
        </p:nvGrpSpPr>
        <p:grpSpPr>
          <a:xfrm>
            <a:off x="5724128" y="620688"/>
            <a:ext cx="2694003" cy="3176453"/>
            <a:chOff x="5368431" y="1489123"/>
            <a:chExt cx="2982035" cy="3245313"/>
          </a:xfrm>
        </p:grpSpPr>
        <p:pic>
          <p:nvPicPr>
            <p:cNvPr id="6146" name="Picture 2" descr="https://encrypted-tbn0.gstatic.com/images?q=tbn:ANd9GcQ25obdUo0HhThyLGb42Q48Ygyx9d-_czLoltBRXSFRsRKxG5z0bA"/>
            <p:cNvPicPr>
              <a:picLocks noChangeAspect="1" noChangeArrowheads="1"/>
            </p:cNvPicPr>
            <p:nvPr/>
          </p:nvPicPr>
          <p:blipFill>
            <a:blip r:embed="rId3" cstate="print"/>
            <a:srcRect/>
            <a:stretch>
              <a:fillRect/>
            </a:stretch>
          </p:blipFill>
          <p:spPr bwMode="auto">
            <a:xfrm>
              <a:off x="5686170" y="1489123"/>
              <a:ext cx="2664296" cy="2664296"/>
            </a:xfrm>
            <a:prstGeom prst="rect">
              <a:avLst/>
            </a:prstGeom>
            <a:noFill/>
          </p:spPr>
        </p:pic>
        <p:sp>
          <p:nvSpPr>
            <p:cNvPr id="4" name="3 Rectángulo"/>
            <p:cNvSpPr/>
            <p:nvPr/>
          </p:nvSpPr>
          <p:spPr>
            <a:xfrm>
              <a:off x="5368431" y="4365104"/>
              <a:ext cx="2982035" cy="369332"/>
            </a:xfrm>
            <a:prstGeom prst="rect">
              <a:avLst/>
            </a:prstGeom>
          </p:spPr>
          <p:txBody>
            <a:bodyPr wrap="none">
              <a:spAutoFit/>
            </a:bodyPr>
            <a:lstStyle/>
            <a:p>
              <a:r>
                <a:rPr lang="es-ES" b="1" dirty="0"/>
                <a:t>El Proceso 3,2,1 de la Sombra</a:t>
              </a:r>
            </a:p>
          </p:txBody>
        </p:sp>
      </p:grpSp>
      <p:graphicFrame>
        <p:nvGraphicFramePr>
          <p:cNvPr id="2" name="Objeto 1">
            <a:extLst>
              <a:ext uri="{FF2B5EF4-FFF2-40B4-BE49-F238E27FC236}">
                <a16:creationId xmlns:a16="http://schemas.microsoft.com/office/drawing/2014/main" id="{3A1D001B-5341-4799-B260-26DDB6AA92D4}"/>
              </a:ext>
            </a:extLst>
          </p:cNvPr>
          <p:cNvGraphicFramePr>
            <a:graphicFrameLocks noChangeAspect="1"/>
          </p:cNvGraphicFramePr>
          <p:nvPr>
            <p:extLst>
              <p:ext uri="{D42A27DB-BD31-4B8C-83A1-F6EECF244321}">
                <p14:modId xmlns:p14="http://schemas.microsoft.com/office/powerpoint/2010/main" val="2153110605"/>
              </p:ext>
            </p:extLst>
          </p:nvPr>
        </p:nvGraphicFramePr>
        <p:xfrm>
          <a:off x="449263" y="3959225"/>
          <a:ext cx="4956175" cy="2082800"/>
        </p:xfrm>
        <a:graphic>
          <a:graphicData uri="http://schemas.openxmlformats.org/presentationml/2006/ole">
            <mc:AlternateContent xmlns:mc="http://schemas.openxmlformats.org/markup-compatibility/2006">
              <mc:Choice xmlns:v="urn:schemas-microsoft-com:vml" Requires="v">
                <p:oleObj name="Objeto empaquetador del shell" showAsIcon="1" r:id="rId4" imgW="1206000" imgH="439560" progId="Package">
                  <p:embed/>
                </p:oleObj>
              </mc:Choice>
              <mc:Fallback>
                <p:oleObj name="Objeto empaquetador del shell" showAsIcon="1" r:id="rId4" imgW="1206000" imgH="439560" progId="Package">
                  <p:embed/>
                  <p:pic>
                    <p:nvPicPr>
                      <p:cNvPr id="2" name="Objeto 1">
                        <a:extLst>
                          <a:ext uri="{FF2B5EF4-FFF2-40B4-BE49-F238E27FC236}">
                            <a16:creationId xmlns:a16="http://schemas.microsoft.com/office/drawing/2014/main" id="{3A1D001B-5341-4799-B260-26DDB6AA92D4}"/>
                          </a:ext>
                        </a:extLst>
                      </p:cNvPr>
                      <p:cNvPicPr/>
                      <p:nvPr/>
                    </p:nvPicPr>
                    <p:blipFill>
                      <a:blip r:embed="rId5"/>
                      <a:stretch>
                        <a:fillRect/>
                      </a:stretch>
                    </p:blipFill>
                    <p:spPr>
                      <a:xfrm>
                        <a:off x="449263" y="3959225"/>
                        <a:ext cx="4956175" cy="2082800"/>
                      </a:xfrm>
                      <a:prstGeom prst="rect">
                        <a:avLst/>
                      </a:prstGeom>
                      <a:blipFill>
                        <a:blip r:embed="rId6"/>
                        <a:stretch>
                          <a:fillRect/>
                        </a:stretch>
                      </a:blipFill>
                    </p:spPr>
                  </p:pic>
                </p:oleObj>
              </mc:Fallback>
            </mc:AlternateContent>
          </a:graphicData>
        </a:graphic>
      </p:graphicFrame>
    </p:spTree>
    <p:extLst>
      <p:ext uri="{BB962C8B-B14F-4D97-AF65-F5344CB8AC3E}">
        <p14:creationId xmlns:p14="http://schemas.microsoft.com/office/powerpoint/2010/main" val="138091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D53C482-3D21-494A-991B-A258DA80EF5A}"/>
              </a:ext>
            </a:extLst>
          </p:cNvPr>
          <p:cNvGrpSpPr/>
          <p:nvPr/>
        </p:nvGrpSpPr>
        <p:grpSpPr>
          <a:xfrm>
            <a:off x="3347864" y="548680"/>
            <a:ext cx="2448272" cy="4388848"/>
            <a:chOff x="971600" y="849644"/>
            <a:chExt cx="2448272" cy="4388848"/>
          </a:xfrm>
        </p:grpSpPr>
        <p:pic>
          <p:nvPicPr>
            <p:cNvPr id="3" name="Imagen 2">
              <a:extLst>
                <a:ext uri="{FF2B5EF4-FFF2-40B4-BE49-F238E27FC236}">
                  <a16:creationId xmlns:a16="http://schemas.microsoft.com/office/drawing/2014/main" id="{D2C56961-D430-45C1-8F8A-B8955FB33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849644"/>
              <a:ext cx="2448272" cy="3822025"/>
            </a:xfrm>
            <a:prstGeom prst="rect">
              <a:avLst/>
            </a:prstGeom>
          </p:spPr>
        </p:pic>
        <p:sp>
          <p:nvSpPr>
            <p:cNvPr id="4" name="Rectángulo 3">
              <a:extLst>
                <a:ext uri="{FF2B5EF4-FFF2-40B4-BE49-F238E27FC236}">
                  <a16:creationId xmlns:a16="http://schemas.microsoft.com/office/drawing/2014/main" id="{4DBACC20-3021-4587-97DC-69E04C76FE40}"/>
                </a:ext>
              </a:extLst>
            </p:cNvPr>
            <p:cNvSpPr/>
            <p:nvPr/>
          </p:nvSpPr>
          <p:spPr>
            <a:xfrm>
              <a:off x="1181580" y="4869160"/>
              <a:ext cx="2028312" cy="369332"/>
            </a:xfrm>
            <a:prstGeom prst="rect">
              <a:avLst/>
            </a:prstGeom>
          </p:spPr>
          <p:txBody>
            <a:bodyPr wrap="none">
              <a:spAutoFit/>
            </a:bodyPr>
            <a:lstStyle/>
            <a:p>
              <a:pPr algn="just"/>
              <a:r>
                <a:rPr lang="es-ES" b="1" dirty="0">
                  <a:hlinkClick r:id="rId4"/>
                </a:rPr>
                <a:t>Vivir con la Sombra</a:t>
              </a:r>
              <a:endParaRPr lang="es-ES" b="1" dirty="0"/>
            </a:p>
          </p:txBody>
        </p:sp>
      </p:grpSp>
      <p:grpSp>
        <p:nvGrpSpPr>
          <p:cNvPr id="9" name="Grupo 8">
            <a:extLst>
              <a:ext uri="{FF2B5EF4-FFF2-40B4-BE49-F238E27FC236}">
                <a16:creationId xmlns:a16="http://schemas.microsoft.com/office/drawing/2014/main" id="{FD093F4D-19E1-4F29-B72E-9AEAAD9B7CC3}"/>
              </a:ext>
            </a:extLst>
          </p:cNvPr>
          <p:cNvGrpSpPr/>
          <p:nvPr/>
        </p:nvGrpSpPr>
        <p:grpSpPr>
          <a:xfrm>
            <a:off x="5607395" y="1304789"/>
            <a:ext cx="3666414" cy="4401781"/>
            <a:chOff x="5076056" y="1052735"/>
            <a:chExt cx="3666414" cy="4401781"/>
          </a:xfrm>
        </p:grpSpPr>
        <p:pic>
          <p:nvPicPr>
            <p:cNvPr id="7" name="Imagen 6">
              <a:extLst>
                <a:ext uri="{FF2B5EF4-FFF2-40B4-BE49-F238E27FC236}">
                  <a16:creationId xmlns:a16="http://schemas.microsoft.com/office/drawing/2014/main" id="{1C2B8221-2A12-413D-9D90-FB290E5996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7043" y="1052735"/>
              <a:ext cx="2444439" cy="3822025"/>
            </a:xfrm>
            <a:prstGeom prst="rect">
              <a:avLst/>
            </a:prstGeom>
          </p:spPr>
        </p:pic>
        <p:sp>
          <p:nvSpPr>
            <p:cNvPr id="8" name="Rectángulo 7">
              <a:extLst>
                <a:ext uri="{FF2B5EF4-FFF2-40B4-BE49-F238E27FC236}">
                  <a16:creationId xmlns:a16="http://schemas.microsoft.com/office/drawing/2014/main" id="{65BE61EE-F1C7-4A23-9619-0CBAD568967F}"/>
                </a:ext>
              </a:extLst>
            </p:cNvPr>
            <p:cNvSpPr/>
            <p:nvPr/>
          </p:nvSpPr>
          <p:spPr>
            <a:xfrm>
              <a:off x="5076056" y="5085184"/>
              <a:ext cx="3666414" cy="369332"/>
            </a:xfrm>
            <a:prstGeom prst="rect">
              <a:avLst/>
            </a:prstGeom>
          </p:spPr>
          <p:txBody>
            <a:bodyPr wrap="square">
              <a:spAutoFit/>
            </a:bodyPr>
            <a:lstStyle/>
            <a:p>
              <a:pPr algn="ctr"/>
              <a:r>
                <a:rPr lang="es-ES" b="1" dirty="0">
                  <a:hlinkClick r:id="rId6"/>
                </a:rPr>
                <a:t>Reconciliarse con la Propia Sombra</a:t>
              </a:r>
              <a:endParaRPr lang="es-ES" b="1" dirty="0"/>
            </a:p>
          </p:txBody>
        </p:sp>
      </p:grpSp>
      <p:grpSp>
        <p:nvGrpSpPr>
          <p:cNvPr id="13" name="Grupo 12">
            <a:extLst>
              <a:ext uri="{FF2B5EF4-FFF2-40B4-BE49-F238E27FC236}">
                <a16:creationId xmlns:a16="http://schemas.microsoft.com/office/drawing/2014/main" id="{3489DDC1-7938-4969-AEF5-455BBDC4421F}"/>
              </a:ext>
            </a:extLst>
          </p:cNvPr>
          <p:cNvGrpSpPr/>
          <p:nvPr/>
        </p:nvGrpSpPr>
        <p:grpSpPr>
          <a:xfrm>
            <a:off x="431153" y="1304790"/>
            <a:ext cx="2444438" cy="4401780"/>
            <a:chOff x="6280901" y="1052736"/>
            <a:chExt cx="2444438" cy="4401780"/>
          </a:xfrm>
        </p:grpSpPr>
        <p:pic>
          <p:nvPicPr>
            <p:cNvPr id="11" name="Imagen 10">
              <a:extLst>
                <a:ext uri="{FF2B5EF4-FFF2-40B4-BE49-F238E27FC236}">
                  <a16:creationId xmlns:a16="http://schemas.microsoft.com/office/drawing/2014/main" id="{0F425606-6423-4EE4-BE64-1B2DD6642F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0901" y="1052736"/>
              <a:ext cx="2444438" cy="3822025"/>
            </a:xfrm>
            <a:prstGeom prst="rect">
              <a:avLst/>
            </a:prstGeom>
          </p:spPr>
        </p:pic>
        <p:sp>
          <p:nvSpPr>
            <p:cNvPr id="12" name="Rectángulo 11">
              <a:extLst>
                <a:ext uri="{FF2B5EF4-FFF2-40B4-BE49-F238E27FC236}">
                  <a16:creationId xmlns:a16="http://schemas.microsoft.com/office/drawing/2014/main" id="{7CDA94A3-C5DE-4FCC-9152-1974E8A5E829}"/>
                </a:ext>
              </a:extLst>
            </p:cNvPr>
            <p:cNvSpPr/>
            <p:nvPr/>
          </p:nvSpPr>
          <p:spPr>
            <a:xfrm>
              <a:off x="6449851" y="5085184"/>
              <a:ext cx="2238293" cy="369332"/>
            </a:xfrm>
            <a:prstGeom prst="rect">
              <a:avLst/>
            </a:prstGeom>
          </p:spPr>
          <p:txBody>
            <a:bodyPr wrap="square">
              <a:spAutoFit/>
            </a:bodyPr>
            <a:lstStyle/>
            <a:p>
              <a:pPr algn="ctr"/>
              <a:r>
                <a:rPr lang="es-ES" b="1" dirty="0">
                  <a:hlinkClick r:id="rId8"/>
                </a:rPr>
                <a:t>Tus  Zonas Oscuras</a:t>
              </a:r>
              <a:endParaRPr lang="es-ES" b="1" dirty="0"/>
            </a:p>
          </p:txBody>
        </p:sp>
      </p:grpSp>
    </p:spTree>
    <p:extLst>
      <p:ext uri="{BB962C8B-B14F-4D97-AF65-F5344CB8AC3E}">
        <p14:creationId xmlns:p14="http://schemas.microsoft.com/office/powerpoint/2010/main" val="1091052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560" y="615177"/>
            <a:ext cx="6624736" cy="56276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2 Rectángulo">
            <a:extLst>
              <a:ext uri="{FF2B5EF4-FFF2-40B4-BE49-F238E27FC236}">
                <a16:creationId xmlns:a16="http://schemas.microsoft.com/office/drawing/2014/main" id="{EF356CA7-2709-44A8-8C1E-66EA3A60F2FE}"/>
              </a:ext>
            </a:extLst>
          </p:cNvPr>
          <p:cNvSpPr/>
          <p:nvPr/>
        </p:nvSpPr>
        <p:spPr>
          <a:xfrm>
            <a:off x="7236296" y="800708"/>
            <a:ext cx="1656184" cy="830997"/>
          </a:xfrm>
          <a:prstGeom prst="rect">
            <a:avLst/>
          </a:prstGeom>
        </p:spPr>
        <p:txBody>
          <a:bodyPr wrap="square">
            <a:spAutoFit/>
          </a:bodyPr>
          <a:lstStyle/>
          <a:p>
            <a:pPr lvl="0" algn="ctr">
              <a:defRPr/>
            </a:pPr>
            <a:r>
              <a:rPr lang="es-ES" sz="2400" b="1" u="sng" dirty="0">
                <a:solidFill>
                  <a:prstClr val="black"/>
                </a:solidFill>
                <a:ea typeface="SimSun" charset="-122"/>
              </a:rPr>
              <a:t>Módulos</a:t>
            </a:r>
          </a:p>
          <a:p>
            <a:pPr lvl="0" algn="ctr">
              <a:defRPr/>
            </a:pPr>
            <a:r>
              <a:rPr lang="es-ES" sz="2400" b="1" u="sng" dirty="0">
                <a:solidFill>
                  <a:prstClr val="black"/>
                </a:solidFill>
                <a:ea typeface="SimSun" charset="-122"/>
              </a:rPr>
              <a:t> Auxiliares</a:t>
            </a:r>
          </a:p>
        </p:txBody>
      </p:sp>
    </p:spTree>
    <p:extLst>
      <p:ext uri="{BB962C8B-B14F-4D97-AF65-F5344CB8AC3E}">
        <p14:creationId xmlns:p14="http://schemas.microsoft.com/office/powerpoint/2010/main" val="293569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433E048C-FACF-473E-BCD7-8A6CA9A2D6DF}"/>
              </a:ext>
            </a:extLst>
          </p:cNvPr>
          <p:cNvSpPr/>
          <p:nvPr/>
        </p:nvSpPr>
        <p:spPr>
          <a:xfrm>
            <a:off x="310188" y="548680"/>
            <a:ext cx="2592288" cy="707886"/>
          </a:xfrm>
          <a:prstGeom prst="rect">
            <a:avLst/>
          </a:prstGeom>
        </p:spPr>
        <p:txBody>
          <a:bodyPr wrap="square">
            <a:spAutoFit/>
          </a:bodyPr>
          <a:lstStyle/>
          <a:p>
            <a:pPr lvl="0" algn="ctr">
              <a:defRPr/>
            </a:pPr>
            <a:r>
              <a:rPr lang="es-ES" sz="2000" b="1" u="sng" dirty="0">
                <a:solidFill>
                  <a:prstClr val="black"/>
                </a:solidFill>
                <a:ea typeface="SimSun" charset="-122"/>
              </a:rPr>
              <a:t>Módulo</a:t>
            </a:r>
          </a:p>
          <a:p>
            <a:pPr lvl="0" algn="ctr">
              <a:defRPr/>
            </a:pPr>
            <a:r>
              <a:rPr lang="es-ES" sz="2000" b="1" u="sng" dirty="0">
                <a:solidFill>
                  <a:prstClr val="black"/>
                </a:solidFill>
                <a:ea typeface="SimSun" charset="-122"/>
              </a:rPr>
              <a:t> Auxiliar de Ética</a:t>
            </a:r>
          </a:p>
        </p:txBody>
      </p:sp>
      <p:sp>
        <p:nvSpPr>
          <p:cNvPr id="12" name="Rectángulo 11">
            <a:extLst>
              <a:ext uri="{FF2B5EF4-FFF2-40B4-BE49-F238E27FC236}">
                <a16:creationId xmlns:a16="http://schemas.microsoft.com/office/drawing/2014/main" id="{82C7CC23-19DF-4787-8E28-3C784114D692}"/>
              </a:ext>
            </a:extLst>
          </p:cNvPr>
          <p:cNvSpPr/>
          <p:nvPr/>
        </p:nvSpPr>
        <p:spPr>
          <a:xfrm>
            <a:off x="3230436" y="921544"/>
            <a:ext cx="5712285" cy="1754326"/>
          </a:xfrm>
          <a:prstGeom prst="rect">
            <a:avLst/>
          </a:prstGeom>
        </p:spPr>
        <p:txBody>
          <a:bodyPr wrap="square">
            <a:spAutoFit/>
          </a:bodyPr>
          <a:lstStyle/>
          <a:p>
            <a:pPr algn="just"/>
            <a:r>
              <a:rPr lang="es-ES" b="1" dirty="0"/>
              <a:t>Como toda ética, la ética integral consiste en el arete de ser una buena persona. La ética integral consiste en el ejercicio de la bondad en nuestra vida cotidiana, y tiene en cuenta todas las formas de sinceridad, autenticidad, respeto y valentía que constituyen nuestra integridad básica.</a:t>
            </a:r>
          </a:p>
        </p:txBody>
      </p:sp>
      <p:sp>
        <p:nvSpPr>
          <p:cNvPr id="13" name="Rectángulo 12">
            <a:extLst>
              <a:ext uri="{FF2B5EF4-FFF2-40B4-BE49-F238E27FC236}">
                <a16:creationId xmlns:a16="http://schemas.microsoft.com/office/drawing/2014/main" id="{DF948B3C-508D-484A-9146-FB0B359D0596}"/>
              </a:ext>
            </a:extLst>
          </p:cNvPr>
          <p:cNvSpPr/>
          <p:nvPr/>
        </p:nvSpPr>
        <p:spPr>
          <a:xfrm>
            <a:off x="3230437" y="2877975"/>
            <a:ext cx="5712285" cy="2585323"/>
          </a:xfrm>
          <a:prstGeom prst="rect">
            <a:avLst/>
          </a:prstGeom>
        </p:spPr>
        <p:txBody>
          <a:bodyPr wrap="square">
            <a:spAutoFit/>
          </a:bodyPr>
          <a:lstStyle/>
          <a:p>
            <a:pPr algn="just"/>
            <a:r>
              <a:rPr lang="es-ES" b="1" dirty="0"/>
              <a:t>La ética integral también se refiere a aquellas dimensiones de nuestra vida que tienen que ver con decisiones difíciles y complejas, y con juicios matizados sobre lo que está bien y lo que está mal, lo que es aceptable, lo que es inaceptable y lo que, con frecuencia, es inevitablemente ambiguo. Es el hogar de los dilemas morales de la política, de la sexualidad, de la salud, de las relaciones, del trabajo, del dinero, y, en ocasiones, de aquellas situaciones que tienen que ver con la vida y con la muerte.</a:t>
            </a:r>
          </a:p>
        </p:txBody>
      </p:sp>
      <p:pic>
        <p:nvPicPr>
          <p:cNvPr id="1026" name="Picture 2" descr="La ética pública | sergiomezap">
            <a:extLst>
              <a:ext uri="{FF2B5EF4-FFF2-40B4-BE49-F238E27FC236}">
                <a16:creationId xmlns:a16="http://schemas.microsoft.com/office/drawing/2014/main" id="{2D62B99B-130F-439A-BCA3-2CA99C209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78" y="2348880"/>
            <a:ext cx="2716174" cy="19226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isometricOffAxis1Righ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AEC43CA-54A4-4264-8499-6DEDC27308E3}"/>
              </a:ext>
            </a:extLst>
          </p:cNvPr>
          <p:cNvSpPr/>
          <p:nvPr/>
        </p:nvSpPr>
        <p:spPr>
          <a:xfrm>
            <a:off x="2890695" y="692696"/>
            <a:ext cx="5816635" cy="2585323"/>
          </a:xfrm>
          <a:prstGeom prst="rect">
            <a:avLst/>
          </a:prstGeom>
        </p:spPr>
        <p:txBody>
          <a:bodyPr wrap="square">
            <a:spAutoFit/>
          </a:bodyPr>
          <a:lstStyle/>
          <a:p>
            <a:pPr algn="just"/>
            <a:r>
              <a:rPr lang="es-ES" b="1" dirty="0"/>
              <a:t>La ética integral no aspira a decirnos cómo tenemos que vivir ni quiere responder concretamente a las cuestiones morales a las que nos enfrentamos. Muy al contrario, sólo pretende proporcionarnos un marco de referencia para pensar en el modo en que vivimos y ayudarnos así a tomar las mejores decisiones morales posibles. También da sentido a las diferentes estructuras éticas empleando las distinciones OCON (es decir, cuadrantes, niveles, líneas, estados y tipos).</a:t>
            </a:r>
          </a:p>
        </p:txBody>
      </p:sp>
      <p:sp>
        <p:nvSpPr>
          <p:cNvPr id="12" name="Rectángulo 11">
            <a:extLst>
              <a:ext uri="{FF2B5EF4-FFF2-40B4-BE49-F238E27FC236}">
                <a16:creationId xmlns:a16="http://schemas.microsoft.com/office/drawing/2014/main" id="{DEB6AAD1-CDF8-4FDA-96A5-AC9D02768480}"/>
              </a:ext>
            </a:extLst>
          </p:cNvPr>
          <p:cNvSpPr/>
          <p:nvPr/>
        </p:nvSpPr>
        <p:spPr>
          <a:xfrm>
            <a:off x="899592" y="3928989"/>
            <a:ext cx="7807738" cy="1200329"/>
          </a:xfrm>
          <a:prstGeom prst="rect">
            <a:avLst/>
          </a:prstGeom>
        </p:spPr>
        <p:txBody>
          <a:bodyPr wrap="square">
            <a:spAutoFit/>
          </a:bodyPr>
          <a:lstStyle/>
          <a:p>
            <a:pPr algn="just"/>
            <a:r>
              <a:rPr lang="es-ES" b="1" dirty="0"/>
              <a:t>Pero, por encima de todo, la ética integral es una práctica, una empresa evolutiva y abierta, instante, tras instante, que aspira a encarnar el auténtico respeto y actualizar nuestras intuiciones más profundas sobre “lo que está bien”, tanto en nuestra vida como en el mundo en general.</a:t>
            </a:r>
          </a:p>
        </p:txBody>
      </p:sp>
      <p:pic>
        <p:nvPicPr>
          <p:cNvPr id="5" name="Imagen 4">
            <a:extLst>
              <a:ext uri="{FF2B5EF4-FFF2-40B4-BE49-F238E27FC236}">
                <a16:creationId xmlns:a16="http://schemas.microsoft.com/office/drawing/2014/main" id="{52370E23-92FE-4A85-A4C6-76214FF81C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91" y="725862"/>
            <a:ext cx="2880321" cy="2518990"/>
          </a:xfrm>
          <a:prstGeom prst="rect">
            <a:avLst/>
          </a:prstGeom>
        </p:spPr>
      </p:pic>
    </p:spTree>
    <p:extLst>
      <p:ext uri="{BB962C8B-B14F-4D97-AF65-F5344CB8AC3E}">
        <p14:creationId xmlns:p14="http://schemas.microsoft.com/office/powerpoint/2010/main" val="122873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335E2A7-F73A-49AE-BBFC-3229EFBA2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97" y="3429000"/>
            <a:ext cx="4072413" cy="3197350"/>
          </a:xfrm>
          <a:prstGeom prst="rect">
            <a:avLst/>
          </a:prstGeom>
        </p:spPr>
      </p:pic>
      <p:grpSp>
        <p:nvGrpSpPr>
          <p:cNvPr id="5" name="Grupo 4">
            <a:extLst>
              <a:ext uri="{FF2B5EF4-FFF2-40B4-BE49-F238E27FC236}">
                <a16:creationId xmlns:a16="http://schemas.microsoft.com/office/drawing/2014/main" id="{E295B5E3-6882-4E76-92DC-A3C102D27A70}"/>
              </a:ext>
            </a:extLst>
          </p:cNvPr>
          <p:cNvGrpSpPr/>
          <p:nvPr/>
        </p:nvGrpSpPr>
        <p:grpSpPr>
          <a:xfrm>
            <a:off x="5796136" y="2008491"/>
            <a:ext cx="3177991" cy="3672502"/>
            <a:chOff x="5796136" y="2008491"/>
            <a:chExt cx="3177991" cy="3672502"/>
          </a:xfrm>
        </p:grpSpPr>
        <p:pic>
          <p:nvPicPr>
            <p:cNvPr id="4" name="Imagen 3">
              <a:extLst>
                <a:ext uri="{FF2B5EF4-FFF2-40B4-BE49-F238E27FC236}">
                  <a16:creationId xmlns:a16="http://schemas.microsoft.com/office/drawing/2014/main" id="{1C948901-835F-4895-91EF-5C84A2FE6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008491"/>
              <a:ext cx="3177991" cy="3177991"/>
            </a:xfrm>
            <a:prstGeom prst="rect">
              <a:avLst/>
            </a:prstGeom>
          </p:spPr>
        </p:pic>
        <p:sp>
          <p:nvSpPr>
            <p:cNvPr id="9" name="2 Rectángulo">
              <a:extLst>
                <a:ext uri="{FF2B5EF4-FFF2-40B4-BE49-F238E27FC236}">
                  <a16:creationId xmlns:a16="http://schemas.microsoft.com/office/drawing/2014/main" id="{71D4DBB6-DCE9-4E7C-AB9D-286AE61D1525}"/>
                </a:ext>
              </a:extLst>
            </p:cNvPr>
            <p:cNvSpPr/>
            <p:nvPr/>
          </p:nvSpPr>
          <p:spPr>
            <a:xfrm>
              <a:off x="6451436" y="5373216"/>
              <a:ext cx="1867389" cy="307777"/>
            </a:xfrm>
            <a:prstGeom prst="rect">
              <a:avLst/>
            </a:prstGeom>
          </p:spPr>
          <p:txBody>
            <a:bodyPr wrap="square">
              <a:spAutoFit/>
            </a:bodyPr>
            <a:lstStyle/>
            <a:p>
              <a:pPr lvl="0" algn="ctr">
                <a:defRPr/>
              </a:pPr>
              <a:r>
                <a:rPr lang="es-ES" sz="1400" b="1" dirty="0">
                  <a:solidFill>
                    <a:prstClr val="black"/>
                  </a:solidFill>
                  <a:ea typeface="SimSun" charset="-122"/>
                </a:rPr>
                <a:t>Cuadrantes de la Ética</a:t>
              </a:r>
            </a:p>
          </p:txBody>
        </p:sp>
      </p:grpSp>
      <p:grpSp>
        <p:nvGrpSpPr>
          <p:cNvPr id="3" name="Grupo 2">
            <a:extLst>
              <a:ext uri="{FF2B5EF4-FFF2-40B4-BE49-F238E27FC236}">
                <a16:creationId xmlns:a16="http://schemas.microsoft.com/office/drawing/2014/main" id="{0D8D0EA4-BB7B-4896-B4BB-E7459D10C67C}"/>
              </a:ext>
            </a:extLst>
          </p:cNvPr>
          <p:cNvGrpSpPr/>
          <p:nvPr/>
        </p:nvGrpSpPr>
        <p:grpSpPr>
          <a:xfrm>
            <a:off x="319915" y="73760"/>
            <a:ext cx="6055900" cy="3135654"/>
            <a:chOff x="163702" y="180322"/>
            <a:chExt cx="6368325" cy="3068954"/>
          </a:xfrm>
        </p:grpSpPr>
        <p:pic>
          <p:nvPicPr>
            <p:cNvPr id="6" name="Imagen 5">
              <a:extLst>
                <a:ext uri="{FF2B5EF4-FFF2-40B4-BE49-F238E27FC236}">
                  <a16:creationId xmlns:a16="http://schemas.microsoft.com/office/drawing/2014/main" id="{456B9A58-886B-4C9F-AB2F-91DA134FC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02" y="563701"/>
              <a:ext cx="6368325" cy="2685575"/>
            </a:xfrm>
            <a:prstGeom prst="rect">
              <a:avLst/>
            </a:prstGeom>
          </p:spPr>
        </p:pic>
        <p:sp>
          <p:nvSpPr>
            <p:cNvPr id="10" name="2 Rectángulo">
              <a:extLst>
                <a:ext uri="{FF2B5EF4-FFF2-40B4-BE49-F238E27FC236}">
                  <a16:creationId xmlns:a16="http://schemas.microsoft.com/office/drawing/2014/main" id="{E781BC00-A1A0-4A40-871A-DA09FA356DCF}"/>
                </a:ext>
              </a:extLst>
            </p:cNvPr>
            <p:cNvSpPr/>
            <p:nvPr/>
          </p:nvSpPr>
          <p:spPr>
            <a:xfrm>
              <a:off x="2424637" y="180322"/>
              <a:ext cx="1867389" cy="307777"/>
            </a:xfrm>
            <a:prstGeom prst="rect">
              <a:avLst/>
            </a:prstGeom>
          </p:spPr>
          <p:txBody>
            <a:bodyPr wrap="square">
              <a:spAutoFit/>
            </a:bodyPr>
            <a:lstStyle/>
            <a:p>
              <a:pPr lvl="0" algn="ctr">
                <a:defRPr/>
              </a:pPr>
              <a:r>
                <a:rPr lang="es-ES" sz="1400" b="1" dirty="0">
                  <a:solidFill>
                    <a:prstClr val="black"/>
                  </a:solidFill>
                  <a:ea typeface="SimSun" charset="-122"/>
                </a:rPr>
                <a:t>Niveles de la Ética</a:t>
              </a:r>
            </a:p>
          </p:txBody>
        </p:sp>
      </p:grpSp>
    </p:spTree>
    <p:extLst>
      <p:ext uri="{BB962C8B-B14F-4D97-AF65-F5344CB8AC3E}">
        <p14:creationId xmlns:p14="http://schemas.microsoft.com/office/powerpoint/2010/main" val="2114572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FD74AF0E-5A64-4AE3-90EF-12D148DCA15D}"/>
              </a:ext>
            </a:extLst>
          </p:cNvPr>
          <p:cNvGrpSpPr/>
          <p:nvPr/>
        </p:nvGrpSpPr>
        <p:grpSpPr>
          <a:xfrm>
            <a:off x="588940" y="1124744"/>
            <a:ext cx="7966120" cy="4222073"/>
            <a:chOff x="433454" y="1340517"/>
            <a:chExt cx="6401147" cy="4222073"/>
          </a:xfrm>
        </p:grpSpPr>
        <p:sp>
          <p:nvSpPr>
            <p:cNvPr id="3" name="Rectángulo 2">
              <a:extLst>
                <a:ext uri="{FF2B5EF4-FFF2-40B4-BE49-F238E27FC236}">
                  <a16:creationId xmlns:a16="http://schemas.microsoft.com/office/drawing/2014/main" id="{B491BC3F-0BCF-4C0F-BFEF-C54CEB2DE4BF}"/>
                </a:ext>
              </a:extLst>
            </p:cNvPr>
            <p:cNvSpPr/>
            <p:nvPr/>
          </p:nvSpPr>
          <p:spPr>
            <a:xfrm>
              <a:off x="575764" y="3254266"/>
              <a:ext cx="6258837" cy="2308324"/>
            </a:xfrm>
            <a:prstGeom prst="rect">
              <a:avLst/>
            </a:prstGeom>
          </p:spPr>
          <p:txBody>
            <a:bodyPr wrap="square">
              <a:spAutoFit/>
            </a:bodyPr>
            <a:lstStyle/>
            <a:p>
              <a:pPr algn="just"/>
              <a:r>
                <a:rPr lang="es-ES" sz="1600" dirty="0"/>
                <a:t>Este artículo examina los marcos éticos a través de los niveles del desarrollo humano y a través de los cuadrantes del modelo AQAL. La línea ética se examina a medida que avanza a través de etapas de desarrollo, prestando especial atención al papel de la sensación sentida en la determinación de la acción correcta. El papel de las fuerzas inconscientes, particularmente el sentido de repugnancia, se examina como la base de la intuición moral. La ética integral incluye el marco ético de las etapas anteriores y un examen de la motivación personal para la acción correcta. Al indagar en los impulsos inconscientes que nos mueven, podemos empezar a reconocer los prejuicios culturales y las unidades de supervivencia excesivas que pueden influir en nuestra determinación de la acción correcta</a:t>
              </a:r>
            </a:p>
          </p:txBody>
        </p:sp>
        <p:sp>
          <p:nvSpPr>
            <p:cNvPr id="2" name="CuadroTexto 1">
              <a:extLst>
                <a:ext uri="{FF2B5EF4-FFF2-40B4-BE49-F238E27FC236}">
                  <a16:creationId xmlns:a16="http://schemas.microsoft.com/office/drawing/2014/main" id="{AD2D7A66-31B3-4F7B-93F9-B3E1349556E4}"/>
                </a:ext>
              </a:extLst>
            </p:cNvPr>
            <p:cNvSpPr txBox="1"/>
            <p:nvPr/>
          </p:nvSpPr>
          <p:spPr>
            <a:xfrm>
              <a:off x="433454" y="1340517"/>
              <a:ext cx="2957724" cy="1477328"/>
            </a:xfrm>
            <a:prstGeom prst="rect">
              <a:avLst/>
            </a:prstGeom>
            <a:noFill/>
          </p:spPr>
          <p:txBody>
            <a:bodyPr wrap="square" rtlCol="0">
              <a:spAutoFit/>
            </a:bodyPr>
            <a:lstStyle/>
            <a:p>
              <a:pPr algn="just"/>
              <a:r>
                <a:rPr lang="en-US" dirty="0" err="1"/>
                <a:t>Baratta</a:t>
              </a:r>
              <a:r>
                <a:rPr lang="en-US" dirty="0"/>
                <a:t>, E. (2010). What Feels Right: An Embodied Perspective on the Ethical Line of Development. Journal of Integral Theory and Practice, 5(4), 86-93</a:t>
              </a:r>
              <a:endParaRPr lang="es-ES" dirty="0"/>
            </a:p>
          </p:txBody>
        </p:sp>
      </p:grpSp>
      <p:grpSp>
        <p:nvGrpSpPr>
          <p:cNvPr id="7" name="Grupo 6">
            <a:extLst>
              <a:ext uri="{FF2B5EF4-FFF2-40B4-BE49-F238E27FC236}">
                <a16:creationId xmlns:a16="http://schemas.microsoft.com/office/drawing/2014/main" id="{1C2C93C9-808D-4C6A-AD0E-F5A3F01D8DC1}"/>
              </a:ext>
            </a:extLst>
          </p:cNvPr>
          <p:cNvGrpSpPr/>
          <p:nvPr/>
        </p:nvGrpSpPr>
        <p:grpSpPr>
          <a:xfrm>
            <a:off x="6012160" y="908720"/>
            <a:ext cx="2277487" cy="1499884"/>
            <a:chOff x="5940151" y="823770"/>
            <a:chExt cx="2277487" cy="1499884"/>
          </a:xfrm>
        </p:grpSpPr>
        <p:graphicFrame>
          <p:nvGraphicFramePr>
            <p:cNvPr id="5" name="Objeto 4">
              <a:extLst>
                <a:ext uri="{FF2B5EF4-FFF2-40B4-BE49-F238E27FC236}">
                  <a16:creationId xmlns:a16="http://schemas.microsoft.com/office/drawing/2014/main" id="{D7F2535E-2E19-4316-AA96-3F532DBF8A57}"/>
                </a:ext>
              </a:extLst>
            </p:cNvPr>
            <p:cNvGraphicFramePr>
              <a:graphicFrameLocks noChangeAspect="1"/>
            </p:cNvGraphicFramePr>
            <p:nvPr>
              <p:extLst>
                <p:ext uri="{D42A27DB-BD31-4B8C-83A1-F6EECF244321}">
                  <p14:modId xmlns:p14="http://schemas.microsoft.com/office/powerpoint/2010/main" val="2676184907"/>
                </p:ext>
              </p:extLst>
            </p:nvPr>
          </p:nvGraphicFramePr>
          <p:xfrm>
            <a:off x="5940151" y="823770"/>
            <a:ext cx="2277487" cy="847123"/>
          </p:xfrm>
          <a:graphic>
            <a:graphicData uri="http://schemas.openxmlformats.org/presentationml/2006/ole">
              <mc:AlternateContent xmlns:mc="http://schemas.openxmlformats.org/markup-compatibility/2006">
                <mc:Choice xmlns:v="urn:schemas-microsoft-com:vml" Requires="v">
                  <p:oleObj name="Objeto empaquetador del shell" showAsIcon="1" r:id="rId3" imgW="1115640" imgH="437760" progId="Package">
                    <p:embed/>
                  </p:oleObj>
                </mc:Choice>
                <mc:Fallback>
                  <p:oleObj name="Objeto empaquetador del shell" showAsIcon="1" r:id="rId3" imgW="1115640" imgH="437760" progId="Package">
                    <p:embed/>
                    <p:pic>
                      <p:nvPicPr>
                        <p:cNvPr id="5" name="Objeto 4">
                          <a:extLst>
                            <a:ext uri="{FF2B5EF4-FFF2-40B4-BE49-F238E27FC236}">
                              <a16:creationId xmlns:a16="http://schemas.microsoft.com/office/drawing/2014/main" id="{D7F2535E-2E19-4316-AA96-3F532DBF8A57}"/>
                            </a:ext>
                          </a:extLst>
                        </p:cNvPr>
                        <p:cNvPicPr/>
                        <p:nvPr/>
                      </p:nvPicPr>
                      <p:blipFill>
                        <a:blip r:embed="rId4"/>
                        <a:stretch>
                          <a:fillRect/>
                        </a:stretch>
                      </p:blipFill>
                      <p:spPr>
                        <a:xfrm>
                          <a:off x="5940151" y="823770"/>
                          <a:ext cx="2277487" cy="847123"/>
                        </a:xfrm>
                        <a:prstGeom prst="rect">
                          <a:avLst/>
                        </a:prstGeom>
                        <a:blipFill>
                          <a:blip r:embed="rId5"/>
                          <a:stretch>
                            <a:fillRect/>
                          </a:stretch>
                        </a:blipFill>
                      </p:spPr>
                    </p:pic>
                  </p:oleObj>
                </mc:Fallback>
              </mc:AlternateContent>
            </a:graphicData>
          </a:graphic>
        </p:graphicFrame>
        <p:sp>
          <p:nvSpPr>
            <p:cNvPr id="4" name="Rectángulo 3">
              <a:extLst>
                <a:ext uri="{FF2B5EF4-FFF2-40B4-BE49-F238E27FC236}">
                  <a16:creationId xmlns:a16="http://schemas.microsoft.com/office/drawing/2014/main" id="{5654A92A-26FC-4537-B6F1-F58E17F411ED}"/>
                </a:ext>
              </a:extLst>
            </p:cNvPr>
            <p:cNvSpPr/>
            <p:nvPr/>
          </p:nvSpPr>
          <p:spPr>
            <a:xfrm>
              <a:off x="6197692" y="1954322"/>
              <a:ext cx="1762406" cy="369332"/>
            </a:xfrm>
            <a:prstGeom prst="rect">
              <a:avLst/>
            </a:prstGeom>
          </p:spPr>
          <p:txBody>
            <a:bodyPr wrap="none">
              <a:spAutoFit/>
            </a:bodyPr>
            <a:lstStyle/>
            <a:p>
              <a:r>
                <a:rPr lang="en-US" dirty="0"/>
                <a:t>What Feels Right</a:t>
              </a:r>
              <a:endParaRPr lang="es-ES" dirty="0"/>
            </a:p>
          </p:txBody>
        </p:sp>
      </p:grpSp>
    </p:spTree>
    <p:extLst>
      <p:ext uri="{BB962C8B-B14F-4D97-AF65-F5344CB8AC3E}">
        <p14:creationId xmlns:p14="http://schemas.microsoft.com/office/powerpoint/2010/main" val="193543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19E9CC-FE69-468E-B90D-638607C49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980728"/>
            <a:ext cx="6891863" cy="4536504"/>
          </a:xfrm>
          <a:prstGeom prst="rect">
            <a:avLst/>
          </a:prstGeom>
        </p:spPr>
      </p:pic>
      <p:sp>
        <p:nvSpPr>
          <p:cNvPr id="4" name="2 Rectángulo">
            <a:extLst>
              <a:ext uri="{FF2B5EF4-FFF2-40B4-BE49-F238E27FC236}">
                <a16:creationId xmlns:a16="http://schemas.microsoft.com/office/drawing/2014/main" id="{9AF1F578-9163-4917-B244-A2B1F00F69CC}"/>
              </a:ext>
            </a:extLst>
          </p:cNvPr>
          <p:cNvSpPr/>
          <p:nvPr/>
        </p:nvSpPr>
        <p:spPr>
          <a:xfrm>
            <a:off x="395536" y="332656"/>
            <a:ext cx="3456384" cy="369332"/>
          </a:xfrm>
          <a:prstGeom prst="rect">
            <a:avLst/>
          </a:prstGeom>
        </p:spPr>
        <p:txBody>
          <a:bodyPr wrap="square">
            <a:spAutoFit/>
          </a:bodyPr>
          <a:lstStyle/>
          <a:p>
            <a:pPr lvl="0" algn="ctr">
              <a:defRPr/>
            </a:pPr>
            <a:r>
              <a:rPr lang="es-ES" b="1" dirty="0">
                <a:solidFill>
                  <a:prstClr val="black"/>
                </a:solidFill>
                <a:ea typeface="SimSun" charset="-122"/>
              </a:rPr>
              <a:t>La Ética en la Web de Integral Life</a:t>
            </a:r>
          </a:p>
        </p:txBody>
      </p:sp>
    </p:spTree>
    <p:extLst>
      <p:ext uri="{BB962C8B-B14F-4D97-AF65-F5344CB8AC3E}">
        <p14:creationId xmlns:p14="http://schemas.microsoft.com/office/powerpoint/2010/main" val="924426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26D50132-F436-442D-8793-FECDEF0D0ECE}"/>
              </a:ext>
            </a:extLst>
          </p:cNvPr>
          <p:cNvSpPr/>
          <p:nvPr/>
        </p:nvSpPr>
        <p:spPr>
          <a:xfrm>
            <a:off x="5724128" y="548680"/>
            <a:ext cx="2592288" cy="707886"/>
          </a:xfrm>
          <a:prstGeom prst="rect">
            <a:avLst/>
          </a:prstGeom>
        </p:spPr>
        <p:txBody>
          <a:bodyPr wrap="square">
            <a:spAutoFit/>
          </a:bodyPr>
          <a:lstStyle/>
          <a:p>
            <a:pPr lvl="0" algn="ctr">
              <a:defRPr/>
            </a:pPr>
            <a:r>
              <a:rPr lang="es-ES" sz="2000" b="1" u="sng" dirty="0">
                <a:solidFill>
                  <a:prstClr val="black"/>
                </a:solidFill>
                <a:ea typeface="SimSun" charset="-122"/>
              </a:rPr>
              <a:t>Módulo</a:t>
            </a:r>
          </a:p>
          <a:p>
            <a:pPr lvl="0" algn="ctr">
              <a:defRPr/>
            </a:pPr>
            <a:r>
              <a:rPr lang="es-ES" sz="2000" b="1" u="sng" dirty="0">
                <a:solidFill>
                  <a:prstClr val="black"/>
                </a:solidFill>
                <a:ea typeface="SimSun" charset="-122"/>
              </a:rPr>
              <a:t> Auxiliar del Sexo</a:t>
            </a:r>
          </a:p>
        </p:txBody>
      </p:sp>
      <p:pic>
        <p:nvPicPr>
          <p:cNvPr id="6" name="Imagen 5">
            <a:extLst>
              <a:ext uri="{FF2B5EF4-FFF2-40B4-BE49-F238E27FC236}">
                <a16:creationId xmlns:a16="http://schemas.microsoft.com/office/drawing/2014/main" id="{F96BDBF6-DA8D-4131-8BBB-7BEEE96A93C9}"/>
              </a:ext>
            </a:extLst>
          </p:cNvPr>
          <p:cNvPicPr>
            <a:picLocks noChangeAspect="1"/>
          </p:cNvPicPr>
          <p:nvPr/>
        </p:nvPicPr>
        <p:blipFill>
          <a:blip r:embed="rId4"/>
          <a:stretch>
            <a:fillRect/>
          </a:stretch>
        </p:blipFill>
        <p:spPr>
          <a:xfrm>
            <a:off x="611560" y="1239538"/>
            <a:ext cx="2520280" cy="2529827"/>
          </a:xfrm>
          <a:prstGeom prst="rect">
            <a:avLst/>
          </a:prstGeom>
          <a:ln w="38100">
            <a:solidFill>
              <a:schemeClr val="bg2">
                <a:lumMod val="50000"/>
              </a:schemeClr>
            </a:solidFill>
          </a:ln>
          <a:effectLst>
            <a:glow rad="228600">
              <a:schemeClr val="accent3">
                <a:satMod val="175000"/>
                <a:alpha val="40000"/>
              </a:schemeClr>
            </a:glow>
          </a:effectLst>
          <a:scene3d>
            <a:camera prst="perspectiveRight"/>
            <a:lightRig rig="threePt" dir="t"/>
          </a:scene3d>
          <a:sp3d>
            <a:bevelT/>
          </a:sp3d>
        </p:spPr>
      </p:pic>
      <p:sp>
        <p:nvSpPr>
          <p:cNvPr id="8" name="Rectángulo 7">
            <a:extLst>
              <a:ext uri="{FF2B5EF4-FFF2-40B4-BE49-F238E27FC236}">
                <a16:creationId xmlns:a16="http://schemas.microsoft.com/office/drawing/2014/main" id="{D07F9393-D372-46A4-BA66-0F9C05F2161A}"/>
              </a:ext>
            </a:extLst>
          </p:cNvPr>
          <p:cNvSpPr/>
          <p:nvPr/>
        </p:nvSpPr>
        <p:spPr>
          <a:xfrm>
            <a:off x="3300035" y="1556792"/>
            <a:ext cx="5712285" cy="1754326"/>
          </a:xfrm>
          <a:prstGeom prst="rect">
            <a:avLst/>
          </a:prstGeom>
        </p:spPr>
        <p:txBody>
          <a:bodyPr wrap="square">
            <a:spAutoFit/>
          </a:bodyPr>
          <a:lstStyle/>
          <a:p>
            <a:pPr algn="just"/>
            <a:r>
              <a:rPr lang="es-ES" b="1" dirty="0"/>
              <a:t>El mundo de las relaciones íntimas  y la sexualidad es, para muchas personas, fundamental para el propio desarrollo personal y colectivo. Lograr un equilibrio entre las múltiples vertientes que se entrecruzan en todo ello es quizás una meta muy encomiable e incluso saludable para nuestra armonía interior y expresión exterior.</a:t>
            </a:r>
          </a:p>
        </p:txBody>
      </p:sp>
      <p:sp>
        <p:nvSpPr>
          <p:cNvPr id="9" name="Rectángulo 8">
            <a:extLst>
              <a:ext uri="{FF2B5EF4-FFF2-40B4-BE49-F238E27FC236}">
                <a16:creationId xmlns:a16="http://schemas.microsoft.com/office/drawing/2014/main" id="{641DFED0-394D-4DFE-8B97-EE4226458850}"/>
              </a:ext>
            </a:extLst>
          </p:cNvPr>
          <p:cNvSpPr/>
          <p:nvPr/>
        </p:nvSpPr>
        <p:spPr>
          <a:xfrm>
            <a:off x="523681" y="4149080"/>
            <a:ext cx="8472768" cy="1477328"/>
          </a:xfrm>
          <a:prstGeom prst="rect">
            <a:avLst/>
          </a:prstGeom>
        </p:spPr>
        <p:txBody>
          <a:bodyPr wrap="square">
            <a:spAutoFit/>
          </a:bodyPr>
          <a:lstStyle/>
          <a:p>
            <a:pPr algn="just"/>
            <a:r>
              <a:rPr lang="es-ES" b="1" dirty="0"/>
              <a:t>El marco integral al tener en cuenta las más posibles variables que están en liza en todo ello a través de sus elementos nos permite tener una idea más clara y real tanto de nuestras fortalezas como nuestras debilidades y consecuentemente nos va a permitir adoptar las medidas mejor y más oportunas para lograr la unas relaciones y una sexualidad más satisfactorias.</a:t>
            </a:r>
          </a:p>
        </p:txBody>
      </p:sp>
    </p:spTree>
    <p:extLst>
      <p:ext uri="{BB962C8B-B14F-4D97-AF65-F5344CB8AC3E}">
        <p14:creationId xmlns:p14="http://schemas.microsoft.com/office/powerpoint/2010/main" val="233464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2 Rectángulo"/>
          <p:cNvSpPr/>
          <p:nvPr/>
        </p:nvSpPr>
        <p:spPr>
          <a:xfrm>
            <a:off x="179512" y="260648"/>
            <a:ext cx="2952328" cy="461665"/>
          </a:xfrm>
          <a:prstGeom prst="rect">
            <a:avLst/>
          </a:prstGeom>
        </p:spPr>
        <p:txBody>
          <a:bodyPr wrap="square">
            <a:spAutoFit/>
          </a:bodyPr>
          <a:lstStyle/>
          <a:p>
            <a:pPr lvl="0">
              <a:defRPr/>
            </a:pPr>
            <a:r>
              <a:rPr lang="es-ES" sz="2400" b="1" dirty="0">
                <a:solidFill>
                  <a:prstClr val="black"/>
                </a:solidFill>
                <a:ea typeface="SimSun" charset="-122"/>
              </a:rPr>
              <a:t>Práctica Vital Integral</a:t>
            </a:r>
          </a:p>
        </p:txBody>
      </p:sp>
      <p:pic>
        <p:nvPicPr>
          <p:cNvPr id="1026" name="Picture 2" descr="C:\Users\ARAUJO64A\SkyDrive\Documentos\Integralex\Visión Integral\Integralica\Medios\Imágenes\Iniciativa Integral\ILP\ILP\Matriz Practica Integral 1.jpg"/>
          <p:cNvPicPr>
            <a:picLocks noChangeAspect="1" noChangeArrowheads="1"/>
          </p:cNvPicPr>
          <p:nvPr/>
        </p:nvPicPr>
        <p:blipFill>
          <a:blip r:embed="rId3" cstate="print"/>
          <a:srcRect/>
          <a:stretch>
            <a:fillRect/>
          </a:stretch>
        </p:blipFill>
        <p:spPr bwMode="auto">
          <a:xfrm>
            <a:off x="539552" y="1988840"/>
            <a:ext cx="8087373" cy="3888432"/>
          </a:xfrm>
          <a:prstGeom prst="rect">
            <a:avLst/>
          </a:prstGeom>
          <a:noFill/>
        </p:spPr>
      </p:pic>
      <p:sp>
        <p:nvSpPr>
          <p:cNvPr id="2" name="Rectángulo 1"/>
          <p:cNvSpPr/>
          <p:nvPr/>
        </p:nvSpPr>
        <p:spPr>
          <a:xfrm>
            <a:off x="755576" y="836712"/>
            <a:ext cx="7488832" cy="923330"/>
          </a:xfrm>
          <a:prstGeom prst="rect">
            <a:avLst/>
          </a:prstGeom>
        </p:spPr>
        <p:txBody>
          <a:bodyPr wrap="square">
            <a:spAutoFit/>
          </a:bodyPr>
          <a:lstStyle/>
          <a:p>
            <a:pPr algn="just"/>
            <a:r>
              <a:rPr lang="es-ES" b="1" dirty="0"/>
              <a:t>La Práctica Vital Integral es la dimensión práctica y experiencial del enfoque integral. Combina todos los elementos de esta teoría para provocar una transformación en tu vida personal y profesional.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CE7B455-8721-40B8-B8DE-1A8689E0CFE8}"/>
              </a:ext>
            </a:extLst>
          </p:cNvPr>
          <p:cNvSpPr/>
          <p:nvPr/>
        </p:nvSpPr>
        <p:spPr>
          <a:xfrm>
            <a:off x="4572000" y="476672"/>
            <a:ext cx="4176464" cy="5262979"/>
          </a:xfrm>
          <a:prstGeom prst="rect">
            <a:avLst/>
          </a:prstGeom>
        </p:spPr>
        <p:txBody>
          <a:bodyPr wrap="square">
            <a:spAutoFit/>
          </a:bodyPr>
          <a:lstStyle/>
          <a:p>
            <a:pPr algn="just"/>
            <a:r>
              <a:rPr lang="es-ES" sz="1600" b="1" dirty="0"/>
              <a:t>Un ejemplo muy válido:</a:t>
            </a:r>
          </a:p>
          <a:p>
            <a:pPr algn="just"/>
            <a:endParaRPr lang="es-ES" sz="1600" b="1" dirty="0"/>
          </a:p>
          <a:p>
            <a:pPr algn="just"/>
            <a:r>
              <a:rPr lang="es-ES" sz="1600" b="1" dirty="0"/>
              <a:t>Cuando se aplican a la sexualidad humana, los Cuatro Cuadrantes nos permiten ver claramente los roles respetuosos del sexo biológico (masculino, femenino), la sexualidad interior (masculino, femenino) y el sexo (hombre, mujer, según lo definen las creencias culturales). y expectativas), al mismo tiempo que explica los diversos sistemas tecnológicos y económicos en los que se encuentran todos estos. Al diferenciar cada una de estas dimensiones importantes de la sexualidad, podemos ver cómo cada uno puede desarrollarse a lo largo de su propia trayectoria, con su propio historia, sin necesidad de confundir la orientación sexual de uno con el sentido de "hombría", los deseos secretos de uno con los tabúes culturales propios, o incluso el propio género con los genitales propios.</a:t>
            </a:r>
          </a:p>
        </p:txBody>
      </p:sp>
      <p:pic>
        <p:nvPicPr>
          <p:cNvPr id="5" name="Imagen 4">
            <a:extLst>
              <a:ext uri="{FF2B5EF4-FFF2-40B4-BE49-F238E27FC236}">
                <a16:creationId xmlns:a16="http://schemas.microsoft.com/office/drawing/2014/main" id="{90DB8EE2-570E-4395-8E3F-B87A1B8B3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052736"/>
            <a:ext cx="3530308" cy="3588420"/>
          </a:xfrm>
          <a:prstGeom prst="rect">
            <a:avLst/>
          </a:prstGeom>
        </p:spPr>
      </p:pic>
    </p:spTree>
    <p:extLst>
      <p:ext uri="{BB962C8B-B14F-4D97-AF65-F5344CB8AC3E}">
        <p14:creationId xmlns:p14="http://schemas.microsoft.com/office/powerpoint/2010/main" val="822530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36647A3B-E602-4218-8504-11C7F9491A60}"/>
              </a:ext>
            </a:extLst>
          </p:cNvPr>
          <p:cNvGrpSpPr/>
          <p:nvPr/>
        </p:nvGrpSpPr>
        <p:grpSpPr>
          <a:xfrm>
            <a:off x="683568" y="1546044"/>
            <a:ext cx="4182086" cy="1203526"/>
            <a:chOff x="820460" y="2224018"/>
            <a:chExt cx="4182086" cy="1203526"/>
          </a:xfrm>
        </p:grpSpPr>
        <p:sp>
          <p:nvSpPr>
            <p:cNvPr id="2" name="Rectángulo 1">
              <a:extLst>
                <a:ext uri="{FF2B5EF4-FFF2-40B4-BE49-F238E27FC236}">
                  <a16:creationId xmlns:a16="http://schemas.microsoft.com/office/drawing/2014/main" id="{354CF84A-7093-4C1A-AF5F-C466E76C2187}"/>
                </a:ext>
              </a:extLst>
            </p:cNvPr>
            <p:cNvSpPr/>
            <p:nvPr/>
          </p:nvSpPr>
          <p:spPr>
            <a:xfrm>
              <a:off x="1835696" y="3058212"/>
              <a:ext cx="2151615" cy="369332"/>
            </a:xfrm>
            <a:prstGeom prst="rect">
              <a:avLst/>
            </a:prstGeom>
          </p:spPr>
          <p:txBody>
            <a:bodyPr wrap="none">
              <a:spAutoFit/>
            </a:bodyPr>
            <a:lstStyle/>
            <a:p>
              <a:r>
                <a:rPr lang="es-ES" dirty="0">
                  <a:hlinkClick r:id="rId3"/>
                </a:rPr>
                <a:t>INTEGRAL SEXOLOGY</a:t>
              </a:r>
              <a:endParaRPr lang="es-ES" dirty="0"/>
            </a:p>
          </p:txBody>
        </p:sp>
        <p:pic>
          <p:nvPicPr>
            <p:cNvPr id="4" name="Imagen 3">
              <a:extLst>
                <a:ext uri="{FF2B5EF4-FFF2-40B4-BE49-F238E27FC236}">
                  <a16:creationId xmlns:a16="http://schemas.microsoft.com/office/drawing/2014/main" id="{6020B519-AA36-4D51-9E48-0861328F7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60" y="2224018"/>
              <a:ext cx="4182086" cy="648072"/>
            </a:xfrm>
            <a:prstGeom prst="rect">
              <a:avLst/>
            </a:prstGeom>
          </p:spPr>
        </p:pic>
      </p:grpSp>
      <p:grpSp>
        <p:nvGrpSpPr>
          <p:cNvPr id="7" name="Grupo 6">
            <a:extLst>
              <a:ext uri="{FF2B5EF4-FFF2-40B4-BE49-F238E27FC236}">
                <a16:creationId xmlns:a16="http://schemas.microsoft.com/office/drawing/2014/main" id="{563FD003-BE32-4F4E-8E42-07F17AA13AAD}"/>
              </a:ext>
            </a:extLst>
          </p:cNvPr>
          <p:cNvGrpSpPr/>
          <p:nvPr/>
        </p:nvGrpSpPr>
        <p:grpSpPr>
          <a:xfrm>
            <a:off x="4427984" y="631436"/>
            <a:ext cx="4392488" cy="4977844"/>
            <a:chOff x="4488566" y="1124744"/>
            <a:chExt cx="4392488" cy="4977844"/>
          </a:xfrm>
        </p:grpSpPr>
        <p:pic>
          <p:nvPicPr>
            <p:cNvPr id="5" name="Imagen 4">
              <a:extLst>
                <a:ext uri="{FF2B5EF4-FFF2-40B4-BE49-F238E27FC236}">
                  <a16:creationId xmlns:a16="http://schemas.microsoft.com/office/drawing/2014/main" id="{BC13C390-E55D-4A67-8AAA-88A6AE44A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124744"/>
              <a:ext cx="2808312" cy="4236268"/>
            </a:xfrm>
            <a:prstGeom prst="rect">
              <a:avLst/>
            </a:prstGeom>
          </p:spPr>
        </p:pic>
        <p:sp>
          <p:nvSpPr>
            <p:cNvPr id="6" name="CuadroTexto 5">
              <a:extLst>
                <a:ext uri="{FF2B5EF4-FFF2-40B4-BE49-F238E27FC236}">
                  <a16:creationId xmlns:a16="http://schemas.microsoft.com/office/drawing/2014/main" id="{2C40C92D-5A68-4A99-9360-95DB2FD6C29F}"/>
                </a:ext>
              </a:extLst>
            </p:cNvPr>
            <p:cNvSpPr txBox="1"/>
            <p:nvPr/>
          </p:nvSpPr>
          <p:spPr>
            <a:xfrm>
              <a:off x="4488566" y="5733256"/>
              <a:ext cx="4392488" cy="369332"/>
            </a:xfrm>
            <a:prstGeom prst="rect">
              <a:avLst/>
            </a:prstGeom>
            <a:noFill/>
          </p:spPr>
          <p:txBody>
            <a:bodyPr wrap="square" rtlCol="0">
              <a:spAutoFit/>
            </a:bodyPr>
            <a:lstStyle/>
            <a:p>
              <a:r>
                <a:rPr lang="es-ES" dirty="0">
                  <a:hlinkClick r:id="rId6"/>
                </a:rPr>
                <a:t>Integral </a:t>
              </a:r>
              <a:r>
                <a:rPr lang="es-ES" dirty="0" err="1">
                  <a:hlinkClick r:id="rId6"/>
                </a:rPr>
                <a:t>Voices</a:t>
              </a:r>
              <a:r>
                <a:rPr lang="es-ES" dirty="0">
                  <a:hlinkClick r:id="rId6"/>
                </a:rPr>
                <a:t> </a:t>
              </a:r>
              <a:r>
                <a:rPr lang="es-ES" dirty="0" err="1">
                  <a:hlinkClick r:id="rId6"/>
                </a:rPr>
                <a:t>on</a:t>
              </a:r>
              <a:r>
                <a:rPr lang="es-ES" dirty="0">
                  <a:hlinkClick r:id="rId6"/>
                </a:rPr>
                <a:t> Sex, </a:t>
              </a:r>
              <a:r>
                <a:rPr lang="es-ES" dirty="0" err="1">
                  <a:hlinkClick r:id="rId6"/>
                </a:rPr>
                <a:t>Gender</a:t>
              </a:r>
              <a:r>
                <a:rPr lang="es-ES" dirty="0">
                  <a:hlinkClick r:id="rId6"/>
                </a:rPr>
                <a:t>, and </a:t>
              </a:r>
              <a:r>
                <a:rPr lang="es-ES" dirty="0" err="1">
                  <a:hlinkClick r:id="rId6"/>
                </a:rPr>
                <a:t>Sexuality</a:t>
              </a:r>
              <a:endParaRPr lang="es-ES" dirty="0"/>
            </a:p>
          </p:txBody>
        </p:sp>
      </p:grpSp>
    </p:spTree>
    <p:extLst>
      <p:ext uri="{BB962C8B-B14F-4D97-AF65-F5344CB8AC3E}">
        <p14:creationId xmlns:p14="http://schemas.microsoft.com/office/powerpoint/2010/main" val="3667687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0C45E5F6-0FE5-4EAD-A353-65319EB6F823}"/>
              </a:ext>
            </a:extLst>
          </p:cNvPr>
          <p:cNvSpPr/>
          <p:nvPr/>
        </p:nvSpPr>
        <p:spPr>
          <a:xfrm>
            <a:off x="395536" y="302840"/>
            <a:ext cx="5040560" cy="369332"/>
          </a:xfrm>
          <a:prstGeom prst="rect">
            <a:avLst/>
          </a:prstGeom>
        </p:spPr>
        <p:txBody>
          <a:bodyPr wrap="square">
            <a:spAutoFit/>
          </a:bodyPr>
          <a:lstStyle/>
          <a:p>
            <a:pPr lvl="0" algn="ctr">
              <a:defRPr/>
            </a:pPr>
            <a:r>
              <a:rPr lang="es-ES" b="1" u="sng" dirty="0">
                <a:solidFill>
                  <a:prstClr val="black"/>
                </a:solidFill>
                <a:ea typeface="SimSun" charset="-122"/>
              </a:rPr>
              <a:t>El Sexo y la sexualidad en la Web de Integral Life</a:t>
            </a:r>
          </a:p>
        </p:txBody>
      </p:sp>
      <p:pic>
        <p:nvPicPr>
          <p:cNvPr id="18" name="Imagen 17">
            <a:extLst>
              <a:ext uri="{FF2B5EF4-FFF2-40B4-BE49-F238E27FC236}">
                <a16:creationId xmlns:a16="http://schemas.microsoft.com/office/drawing/2014/main" id="{EA474263-97B8-4204-8EB7-FC449CD69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052736"/>
            <a:ext cx="5941472" cy="4464496"/>
          </a:xfrm>
          <a:prstGeom prst="rect">
            <a:avLst/>
          </a:prstGeom>
        </p:spPr>
      </p:pic>
    </p:spTree>
    <p:extLst>
      <p:ext uri="{BB962C8B-B14F-4D97-AF65-F5344CB8AC3E}">
        <p14:creationId xmlns:p14="http://schemas.microsoft.com/office/powerpoint/2010/main" val="1514291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A8A9602-1572-487D-8932-67BACE4AE646}"/>
              </a:ext>
            </a:extLst>
          </p:cNvPr>
          <p:cNvGrpSpPr/>
          <p:nvPr/>
        </p:nvGrpSpPr>
        <p:grpSpPr>
          <a:xfrm>
            <a:off x="683568" y="404664"/>
            <a:ext cx="5616624" cy="5906616"/>
            <a:chOff x="380757" y="367680"/>
            <a:chExt cx="5282104" cy="5762600"/>
          </a:xfrm>
        </p:grpSpPr>
        <p:pic>
          <p:nvPicPr>
            <p:cNvPr id="3" name="Imagen 2">
              <a:extLst>
                <a:ext uri="{FF2B5EF4-FFF2-40B4-BE49-F238E27FC236}">
                  <a16:creationId xmlns:a16="http://schemas.microsoft.com/office/drawing/2014/main" id="{C2EC767B-A337-4D1E-BDB7-C55C5E94FAF9}"/>
                </a:ext>
              </a:extLst>
            </p:cNvPr>
            <p:cNvPicPr>
              <a:picLocks noChangeAspect="1"/>
            </p:cNvPicPr>
            <p:nvPr/>
          </p:nvPicPr>
          <p:blipFill>
            <a:blip r:embed="rId3"/>
            <a:stretch>
              <a:fillRect/>
            </a:stretch>
          </p:blipFill>
          <p:spPr>
            <a:xfrm>
              <a:off x="380757" y="4330080"/>
              <a:ext cx="5282104" cy="1800200"/>
            </a:xfrm>
            <a:prstGeom prst="rect">
              <a:avLst/>
            </a:prstGeom>
          </p:spPr>
        </p:pic>
        <p:pic>
          <p:nvPicPr>
            <p:cNvPr id="10" name="Imagen 9">
              <a:extLst>
                <a:ext uri="{FF2B5EF4-FFF2-40B4-BE49-F238E27FC236}">
                  <a16:creationId xmlns:a16="http://schemas.microsoft.com/office/drawing/2014/main" id="{AC771A65-49CB-4DA0-AD4C-8F3B72FE9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67680"/>
              <a:ext cx="5267325" cy="3962400"/>
            </a:xfrm>
            <a:prstGeom prst="rect">
              <a:avLst/>
            </a:prstGeom>
          </p:spPr>
        </p:pic>
      </p:grpSp>
    </p:spTree>
    <p:extLst>
      <p:ext uri="{BB962C8B-B14F-4D97-AF65-F5344CB8AC3E}">
        <p14:creationId xmlns:p14="http://schemas.microsoft.com/office/powerpoint/2010/main" val="2604723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F4F194-C5EB-49CE-88E8-CAA4BEC31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18053"/>
            <a:ext cx="3603075" cy="3398979"/>
          </a:xfrm>
          <a:prstGeom prst="rect">
            <a:avLst/>
          </a:prstGeom>
        </p:spPr>
      </p:pic>
      <p:grpSp>
        <p:nvGrpSpPr>
          <p:cNvPr id="8" name="Grupo 7">
            <a:extLst>
              <a:ext uri="{FF2B5EF4-FFF2-40B4-BE49-F238E27FC236}">
                <a16:creationId xmlns:a16="http://schemas.microsoft.com/office/drawing/2014/main" id="{4DDDB4EE-34C0-428C-A299-D3CDB062A63D}"/>
              </a:ext>
            </a:extLst>
          </p:cNvPr>
          <p:cNvGrpSpPr/>
          <p:nvPr/>
        </p:nvGrpSpPr>
        <p:grpSpPr>
          <a:xfrm>
            <a:off x="4256226" y="548680"/>
            <a:ext cx="4420229" cy="961772"/>
            <a:chOff x="6372200" y="260648"/>
            <a:chExt cx="2592288" cy="961772"/>
          </a:xfrm>
        </p:grpSpPr>
        <p:sp>
          <p:nvSpPr>
            <p:cNvPr id="2" name="2 Rectángulo">
              <a:extLst>
                <a:ext uri="{FF2B5EF4-FFF2-40B4-BE49-F238E27FC236}">
                  <a16:creationId xmlns:a16="http://schemas.microsoft.com/office/drawing/2014/main" id="{18DF9449-83AF-41ED-A48B-DC783B5F55BE}"/>
                </a:ext>
              </a:extLst>
            </p:cNvPr>
            <p:cNvSpPr/>
            <p:nvPr/>
          </p:nvSpPr>
          <p:spPr>
            <a:xfrm>
              <a:off x="6372200" y="260648"/>
              <a:ext cx="2592288" cy="707886"/>
            </a:xfrm>
            <a:prstGeom prst="rect">
              <a:avLst/>
            </a:prstGeom>
          </p:spPr>
          <p:txBody>
            <a:bodyPr wrap="square">
              <a:spAutoFit/>
            </a:bodyPr>
            <a:lstStyle/>
            <a:p>
              <a:pPr lvl="0" algn="ctr">
                <a:defRPr/>
              </a:pPr>
              <a:r>
                <a:rPr lang="es-ES" sz="2000" b="1" u="sng" dirty="0">
                  <a:solidFill>
                    <a:prstClr val="black"/>
                  </a:solidFill>
                  <a:ea typeface="SimSun" charset="-122"/>
                </a:rPr>
                <a:t>Módulo</a:t>
              </a:r>
            </a:p>
            <a:p>
              <a:pPr lvl="0" algn="ctr">
                <a:defRPr/>
              </a:pPr>
              <a:r>
                <a:rPr lang="es-ES" sz="2000" b="1" u="sng" dirty="0">
                  <a:solidFill>
                    <a:prstClr val="black"/>
                  </a:solidFill>
                  <a:ea typeface="SimSun" charset="-122"/>
                </a:rPr>
                <a:t> Auxiliar del Trabajo</a:t>
              </a:r>
            </a:p>
          </p:txBody>
        </p:sp>
        <p:sp>
          <p:nvSpPr>
            <p:cNvPr id="5" name="2 Rectángulo">
              <a:extLst>
                <a:ext uri="{FF2B5EF4-FFF2-40B4-BE49-F238E27FC236}">
                  <a16:creationId xmlns:a16="http://schemas.microsoft.com/office/drawing/2014/main" id="{10167B92-9471-48D5-8073-2B1EC7D914A1}"/>
                </a:ext>
              </a:extLst>
            </p:cNvPr>
            <p:cNvSpPr/>
            <p:nvPr/>
          </p:nvSpPr>
          <p:spPr>
            <a:xfrm>
              <a:off x="6744691" y="883866"/>
              <a:ext cx="1847305" cy="338554"/>
            </a:xfrm>
            <a:prstGeom prst="rect">
              <a:avLst/>
            </a:prstGeom>
          </p:spPr>
          <p:txBody>
            <a:bodyPr wrap="square">
              <a:spAutoFit/>
            </a:bodyPr>
            <a:lstStyle/>
            <a:p>
              <a:pPr lvl="0" algn="ctr">
                <a:defRPr/>
              </a:pPr>
              <a:r>
                <a:rPr lang="es-ES" sz="1600" dirty="0">
                  <a:solidFill>
                    <a:prstClr val="black"/>
                  </a:solidFill>
                  <a:ea typeface="SimSun" charset="-122"/>
                </a:rPr>
                <a:t>Empresas-Liderazgo-Organizaciones</a:t>
              </a:r>
            </a:p>
          </p:txBody>
        </p:sp>
      </p:grpSp>
      <p:sp>
        <p:nvSpPr>
          <p:cNvPr id="6" name="Rectángulo 5">
            <a:extLst>
              <a:ext uri="{FF2B5EF4-FFF2-40B4-BE49-F238E27FC236}">
                <a16:creationId xmlns:a16="http://schemas.microsoft.com/office/drawing/2014/main" id="{57C08C3E-DD79-4537-89F3-2412AB91BA95}"/>
              </a:ext>
            </a:extLst>
          </p:cNvPr>
          <p:cNvSpPr/>
          <p:nvPr/>
        </p:nvSpPr>
        <p:spPr>
          <a:xfrm>
            <a:off x="4256227" y="1851965"/>
            <a:ext cx="4420229" cy="1754326"/>
          </a:xfrm>
          <a:prstGeom prst="rect">
            <a:avLst/>
          </a:prstGeom>
        </p:spPr>
        <p:txBody>
          <a:bodyPr wrap="square">
            <a:spAutoFit/>
          </a:bodyPr>
          <a:lstStyle/>
          <a:p>
            <a:pPr algn="just"/>
            <a:r>
              <a:rPr lang="es-ES" b="1" dirty="0"/>
              <a:t>Sin ninguna duda, el ámbito del trabajo es quizás uno de los más idóneos para la aplicación de la Visión Integral. El trabajo es lo que nos procura el sustento y nos concede la oportunidad de realizarnos tanto personalmente como en el marco social.</a:t>
            </a:r>
          </a:p>
        </p:txBody>
      </p:sp>
      <p:sp>
        <p:nvSpPr>
          <p:cNvPr id="7" name="CuadroTexto 6">
            <a:extLst>
              <a:ext uri="{FF2B5EF4-FFF2-40B4-BE49-F238E27FC236}">
                <a16:creationId xmlns:a16="http://schemas.microsoft.com/office/drawing/2014/main" id="{B5ACC206-03E2-4261-9ADC-DF05456FDDA8}"/>
              </a:ext>
            </a:extLst>
          </p:cNvPr>
          <p:cNvSpPr txBox="1"/>
          <p:nvPr/>
        </p:nvSpPr>
        <p:spPr>
          <a:xfrm>
            <a:off x="611560" y="3846532"/>
            <a:ext cx="8208912" cy="2585323"/>
          </a:xfrm>
          <a:prstGeom prst="rect">
            <a:avLst/>
          </a:prstGeom>
          <a:noFill/>
        </p:spPr>
        <p:txBody>
          <a:bodyPr wrap="square">
            <a:spAutoFit/>
          </a:bodyPr>
          <a:lstStyle/>
          <a:p>
            <a:pPr algn="just"/>
            <a:r>
              <a:rPr lang="es-ES" b="1" dirty="0"/>
              <a:t>Son muchas las horas que dedicamos a esta actividad a lo largo del día y las semana, así que tener una favorable y óptima situación en nuestro trabajo es parte de una vida en la que podamos sentirnos satisfechos de a lo que nos dedicamos y de los frutos que recogemos de esa dedicación.</a:t>
            </a:r>
          </a:p>
          <a:p>
            <a:pPr algn="just"/>
            <a:endParaRPr lang="es-ES" b="1" dirty="0"/>
          </a:p>
          <a:p>
            <a:pPr algn="just"/>
            <a:r>
              <a:rPr lang="es-ES" b="1" dirty="0"/>
              <a:t>Así mismo, los entresijos del mundo de la empresa, el liderazgo y las organizaciones, está íntimamente unido a ello, reformular el tipo de empresas, lideres y organizaciones que queremos tener es una prioridad en el vertiginoso y acelerado mundo de hoy. </a:t>
            </a:r>
            <a:endParaRPr lang="es-ES" dirty="0"/>
          </a:p>
        </p:txBody>
      </p:sp>
    </p:spTree>
    <p:extLst>
      <p:ext uri="{BB962C8B-B14F-4D97-AF65-F5344CB8AC3E}">
        <p14:creationId xmlns:p14="http://schemas.microsoft.com/office/powerpoint/2010/main" val="3361968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FA3B54-756B-4218-9958-076C6D89AA29}"/>
              </a:ext>
            </a:extLst>
          </p:cNvPr>
          <p:cNvSpPr txBox="1"/>
          <p:nvPr/>
        </p:nvSpPr>
        <p:spPr>
          <a:xfrm>
            <a:off x="558589" y="789206"/>
            <a:ext cx="4680520" cy="1477328"/>
          </a:xfrm>
          <a:prstGeom prst="rect">
            <a:avLst/>
          </a:prstGeom>
          <a:noFill/>
        </p:spPr>
        <p:txBody>
          <a:bodyPr wrap="square">
            <a:spAutoFit/>
          </a:bodyPr>
          <a:lstStyle/>
          <a:p>
            <a:pPr algn="just"/>
            <a:r>
              <a:rPr lang="es-ES" b="1" dirty="0"/>
              <a:t>Al amparo de esta nueva visión de desarrollar las empresas, el liderazgo y las organizaciones hacia marcos más integradores, equilibrados, respetuosos y  compasivos están surgiendo iniciativas muy de vanguardia y novedosas.</a:t>
            </a:r>
          </a:p>
        </p:txBody>
      </p:sp>
      <p:sp>
        <p:nvSpPr>
          <p:cNvPr id="5" name="CuadroTexto 4">
            <a:extLst>
              <a:ext uri="{FF2B5EF4-FFF2-40B4-BE49-F238E27FC236}">
                <a16:creationId xmlns:a16="http://schemas.microsoft.com/office/drawing/2014/main" id="{C5D39529-5439-49C9-A236-21D0471F4D46}"/>
              </a:ext>
            </a:extLst>
          </p:cNvPr>
          <p:cNvSpPr txBox="1"/>
          <p:nvPr/>
        </p:nvSpPr>
        <p:spPr>
          <a:xfrm>
            <a:off x="652317" y="2420888"/>
            <a:ext cx="4586791" cy="1200329"/>
          </a:xfrm>
          <a:prstGeom prst="rect">
            <a:avLst/>
          </a:prstGeom>
          <a:noFill/>
        </p:spPr>
        <p:txBody>
          <a:bodyPr wrap="square">
            <a:spAutoFit/>
          </a:bodyPr>
          <a:lstStyle/>
          <a:p>
            <a:pPr algn="just"/>
            <a:endParaRPr lang="es-ES" b="1" dirty="0"/>
          </a:p>
          <a:p>
            <a:pPr algn="just"/>
            <a:r>
              <a:rPr lang="es-ES" b="1" dirty="0"/>
              <a:t>La </a:t>
            </a:r>
            <a:r>
              <a:rPr lang="es-ES" b="1" dirty="0" err="1"/>
              <a:t>Holocracia</a:t>
            </a:r>
            <a:r>
              <a:rPr lang="es-ES" b="1" dirty="0"/>
              <a:t>, El Proceso U,  el Modelo 3D de gestión son entre otras algunas de las más llamativas y destacadas.</a:t>
            </a:r>
          </a:p>
        </p:txBody>
      </p:sp>
      <p:pic>
        <p:nvPicPr>
          <p:cNvPr id="4098" name="Picture 2" descr="Nuevos modelos de organización empresarial: Holocracia">
            <a:extLst>
              <a:ext uri="{FF2B5EF4-FFF2-40B4-BE49-F238E27FC236}">
                <a16:creationId xmlns:a16="http://schemas.microsoft.com/office/drawing/2014/main" id="{CB519549-4206-4462-A190-C54EFAE81E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4730" y="4077072"/>
            <a:ext cx="2774378" cy="17705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5 pasos del proceso U -">
            <a:extLst>
              <a:ext uri="{FF2B5EF4-FFF2-40B4-BE49-F238E27FC236}">
                <a16:creationId xmlns:a16="http://schemas.microsoft.com/office/drawing/2014/main" id="{D9E140AD-B7D3-47CA-ACEC-DFBEA6CF8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198" y="1700808"/>
            <a:ext cx="3022189" cy="197472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439E354-2494-41A4-910C-0B9519DD92E5}"/>
              </a:ext>
            </a:extLst>
          </p:cNvPr>
          <p:cNvPicPr>
            <a:picLocks noChangeAspect="1"/>
          </p:cNvPicPr>
          <p:nvPr/>
        </p:nvPicPr>
        <p:blipFill>
          <a:blip r:embed="rId5"/>
          <a:stretch>
            <a:fillRect/>
          </a:stretch>
        </p:blipFill>
        <p:spPr>
          <a:xfrm>
            <a:off x="6084168" y="4077072"/>
            <a:ext cx="2562964" cy="2486229"/>
          </a:xfrm>
          <a:prstGeom prst="rect">
            <a:avLst/>
          </a:prstGeom>
        </p:spPr>
      </p:pic>
    </p:spTree>
    <p:extLst>
      <p:ext uri="{BB962C8B-B14F-4D97-AF65-F5344CB8AC3E}">
        <p14:creationId xmlns:p14="http://schemas.microsoft.com/office/powerpoint/2010/main" val="3133871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3AAA29-3F1B-4044-9B77-62B678DEFBEF}"/>
              </a:ext>
            </a:extLst>
          </p:cNvPr>
          <p:cNvSpPr txBox="1"/>
          <p:nvPr/>
        </p:nvSpPr>
        <p:spPr>
          <a:xfrm>
            <a:off x="1961966" y="5160733"/>
            <a:ext cx="1709936" cy="369332"/>
          </a:xfrm>
          <a:prstGeom prst="rect">
            <a:avLst/>
          </a:prstGeom>
          <a:noFill/>
        </p:spPr>
        <p:txBody>
          <a:bodyPr wrap="square">
            <a:spAutoFit/>
          </a:bodyPr>
          <a:lstStyle/>
          <a:p>
            <a:r>
              <a:rPr lang="es-ES" dirty="0" err="1">
                <a:solidFill>
                  <a:schemeClr val="bg1"/>
                </a:solidFill>
                <a:hlinkClick r:id="rId3">
                  <a:extLst>
                    <a:ext uri="{A12FA001-AC4F-418D-AE19-62706E023703}">
                      <ahyp:hlinkClr xmlns:ahyp="http://schemas.microsoft.com/office/drawing/2018/hyperlinkcolor" val="tx"/>
                    </a:ext>
                  </a:extLst>
                </a:hlinkClick>
              </a:rPr>
              <a:t>Enlivening</a:t>
            </a:r>
            <a:r>
              <a:rPr lang="es-ES" dirty="0">
                <a:solidFill>
                  <a:schemeClr val="bg1"/>
                </a:solidFill>
                <a:hlinkClick r:id="rId3">
                  <a:extLst>
                    <a:ext uri="{A12FA001-AC4F-418D-AE19-62706E023703}">
                      <ahyp:hlinkClr xmlns:ahyp="http://schemas.microsoft.com/office/drawing/2018/hyperlinkcolor" val="tx"/>
                    </a:ext>
                  </a:extLst>
                </a:hlinkClick>
              </a:rPr>
              <a:t> Edge</a:t>
            </a:r>
            <a:endParaRPr lang="es-ES" dirty="0">
              <a:solidFill>
                <a:schemeClr val="bg1"/>
              </a:solidFill>
            </a:endParaRPr>
          </a:p>
        </p:txBody>
      </p:sp>
      <p:sp>
        <p:nvSpPr>
          <p:cNvPr id="5" name="CuadroTexto 4">
            <a:extLst>
              <a:ext uri="{FF2B5EF4-FFF2-40B4-BE49-F238E27FC236}">
                <a16:creationId xmlns:a16="http://schemas.microsoft.com/office/drawing/2014/main" id="{2CD090E6-99AC-4D69-AE44-E172F7449850}"/>
              </a:ext>
            </a:extLst>
          </p:cNvPr>
          <p:cNvSpPr txBox="1"/>
          <p:nvPr/>
        </p:nvSpPr>
        <p:spPr>
          <a:xfrm>
            <a:off x="5940152" y="580992"/>
            <a:ext cx="1800200" cy="646331"/>
          </a:xfrm>
          <a:prstGeom prst="rect">
            <a:avLst/>
          </a:prstGeom>
          <a:noFill/>
        </p:spPr>
        <p:txBody>
          <a:bodyPr wrap="square">
            <a:spAutoFit/>
          </a:bodyPr>
          <a:lstStyle/>
          <a:p>
            <a:pPr algn="ctr"/>
            <a:r>
              <a:rPr lang="es-ES" dirty="0">
                <a:solidFill>
                  <a:schemeClr val="bg1"/>
                </a:solidFill>
                <a:hlinkClick r:id="rId4">
                  <a:extLst>
                    <a:ext uri="{A12FA001-AC4F-418D-AE19-62706E023703}">
                      <ahyp:hlinkClr xmlns:ahyp="http://schemas.microsoft.com/office/drawing/2018/hyperlinkcolor" val="tx"/>
                    </a:ext>
                  </a:extLst>
                </a:hlinkClick>
              </a:rPr>
              <a:t>Web de Marco Antonio Robledo</a:t>
            </a:r>
            <a:endParaRPr lang="es-ES" dirty="0">
              <a:solidFill>
                <a:schemeClr val="bg1"/>
              </a:solidFill>
            </a:endParaRPr>
          </a:p>
        </p:txBody>
      </p:sp>
      <p:sp>
        <p:nvSpPr>
          <p:cNvPr id="11" name="CuadroTexto 10">
            <a:extLst>
              <a:ext uri="{FF2B5EF4-FFF2-40B4-BE49-F238E27FC236}">
                <a16:creationId xmlns:a16="http://schemas.microsoft.com/office/drawing/2014/main" id="{538B2BF5-DAEF-47F3-B179-27F596493367}"/>
              </a:ext>
            </a:extLst>
          </p:cNvPr>
          <p:cNvSpPr txBox="1"/>
          <p:nvPr/>
        </p:nvSpPr>
        <p:spPr>
          <a:xfrm>
            <a:off x="489756" y="2949677"/>
            <a:ext cx="1152128" cy="369332"/>
          </a:xfrm>
          <a:prstGeom prst="rect">
            <a:avLst/>
          </a:prstGeom>
          <a:noFill/>
        </p:spPr>
        <p:txBody>
          <a:bodyPr wrap="square">
            <a:spAutoFit/>
          </a:bodyPr>
          <a:lstStyle/>
          <a:p>
            <a:r>
              <a:rPr lang="es-ES" dirty="0" err="1">
                <a:solidFill>
                  <a:schemeClr val="bg1"/>
                </a:solidFill>
                <a:hlinkClick r:id="rId5">
                  <a:extLst>
                    <a:ext uri="{A12FA001-AC4F-418D-AE19-62706E023703}">
                      <ahyp:hlinkClr xmlns:ahyp="http://schemas.microsoft.com/office/drawing/2018/hyperlinkcolor" val="tx"/>
                    </a:ext>
                  </a:extLst>
                </a:hlinkClick>
              </a:rPr>
              <a:t>Holacracy</a:t>
            </a:r>
            <a:endParaRPr lang="es-ES" dirty="0">
              <a:solidFill>
                <a:schemeClr val="bg1"/>
              </a:solidFill>
            </a:endParaRPr>
          </a:p>
        </p:txBody>
      </p:sp>
      <p:sp>
        <p:nvSpPr>
          <p:cNvPr id="13" name="CuadroTexto 12">
            <a:extLst>
              <a:ext uri="{FF2B5EF4-FFF2-40B4-BE49-F238E27FC236}">
                <a16:creationId xmlns:a16="http://schemas.microsoft.com/office/drawing/2014/main" id="{17448CA9-820B-43A9-B0C6-BA44B39D4473}"/>
              </a:ext>
            </a:extLst>
          </p:cNvPr>
          <p:cNvSpPr txBox="1"/>
          <p:nvPr/>
        </p:nvSpPr>
        <p:spPr>
          <a:xfrm>
            <a:off x="5945832" y="2765011"/>
            <a:ext cx="2376264" cy="369332"/>
          </a:xfrm>
          <a:prstGeom prst="rect">
            <a:avLst/>
          </a:prstGeom>
          <a:noFill/>
        </p:spPr>
        <p:txBody>
          <a:bodyPr wrap="square">
            <a:spAutoFit/>
          </a:bodyPr>
          <a:lstStyle/>
          <a:p>
            <a:r>
              <a:rPr lang="es-ES" dirty="0">
                <a:solidFill>
                  <a:schemeClr val="bg1"/>
                </a:solidFill>
                <a:hlinkClick r:id="rId6">
                  <a:extLst>
                    <a:ext uri="{A12FA001-AC4F-418D-AE19-62706E023703}">
                      <ahyp:hlinkClr xmlns:ahyp="http://schemas.microsoft.com/office/drawing/2018/hyperlinkcolor" val="tx"/>
                    </a:ext>
                  </a:extLst>
                </a:hlinkClick>
              </a:rPr>
              <a:t>Web de Otto </a:t>
            </a:r>
            <a:r>
              <a:rPr lang="es-ES" dirty="0" err="1">
                <a:solidFill>
                  <a:schemeClr val="bg1"/>
                </a:solidFill>
                <a:hlinkClick r:id="rId6">
                  <a:extLst>
                    <a:ext uri="{A12FA001-AC4F-418D-AE19-62706E023703}">
                      <ahyp:hlinkClr xmlns:ahyp="http://schemas.microsoft.com/office/drawing/2018/hyperlinkcolor" val="tx"/>
                    </a:ext>
                  </a:extLst>
                </a:hlinkClick>
              </a:rPr>
              <a:t>Scharmer</a:t>
            </a:r>
            <a:endParaRPr lang="es-ES" dirty="0">
              <a:solidFill>
                <a:schemeClr val="bg1"/>
              </a:solidFill>
            </a:endParaRPr>
          </a:p>
        </p:txBody>
      </p:sp>
      <p:sp>
        <p:nvSpPr>
          <p:cNvPr id="15" name="CuadroTexto 14">
            <a:extLst>
              <a:ext uri="{FF2B5EF4-FFF2-40B4-BE49-F238E27FC236}">
                <a16:creationId xmlns:a16="http://schemas.microsoft.com/office/drawing/2014/main" id="{B603D2C3-5ED8-468A-B420-4000BC40ABE4}"/>
              </a:ext>
            </a:extLst>
          </p:cNvPr>
          <p:cNvSpPr txBox="1"/>
          <p:nvPr/>
        </p:nvSpPr>
        <p:spPr>
          <a:xfrm>
            <a:off x="1592798" y="4515334"/>
            <a:ext cx="2592288" cy="369332"/>
          </a:xfrm>
          <a:prstGeom prst="rect">
            <a:avLst/>
          </a:prstGeom>
          <a:noFill/>
        </p:spPr>
        <p:txBody>
          <a:bodyPr wrap="square">
            <a:spAutoFit/>
          </a:bodyPr>
          <a:lstStyle/>
          <a:p>
            <a:r>
              <a:rPr lang="es-ES" dirty="0" err="1">
                <a:solidFill>
                  <a:schemeClr val="bg1"/>
                </a:solidFill>
                <a:hlinkClick r:id="rId7">
                  <a:extLst>
                    <a:ext uri="{A12FA001-AC4F-418D-AE19-62706E023703}">
                      <ahyp:hlinkClr xmlns:ahyp="http://schemas.microsoft.com/office/drawing/2018/hyperlinkcolor" val="tx"/>
                    </a:ext>
                  </a:extLst>
                </a:hlinkClick>
              </a:rPr>
              <a:t>Reinventing</a:t>
            </a:r>
            <a:r>
              <a:rPr lang="es-ES" dirty="0">
                <a:solidFill>
                  <a:schemeClr val="bg1"/>
                </a:solidFill>
                <a:hlinkClick r:id="rId7">
                  <a:extLst>
                    <a:ext uri="{A12FA001-AC4F-418D-AE19-62706E023703}">
                      <ahyp:hlinkClr xmlns:ahyp="http://schemas.microsoft.com/office/drawing/2018/hyperlinkcolor" val="tx"/>
                    </a:ext>
                  </a:extLst>
                </a:hlinkClick>
              </a:rPr>
              <a:t> </a:t>
            </a:r>
            <a:r>
              <a:rPr lang="es-ES" dirty="0" err="1">
                <a:solidFill>
                  <a:schemeClr val="bg1"/>
                </a:solidFill>
                <a:hlinkClick r:id="rId7">
                  <a:extLst>
                    <a:ext uri="{A12FA001-AC4F-418D-AE19-62706E023703}">
                      <ahyp:hlinkClr xmlns:ahyp="http://schemas.microsoft.com/office/drawing/2018/hyperlinkcolor" val="tx"/>
                    </a:ext>
                  </a:extLst>
                </a:hlinkClick>
              </a:rPr>
              <a:t>Organiations</a:t>
            </a:r>
            <a:endParaRPr lang="es-ES" dirty="0">
              <a:solidFill>
                <a:schemeClr val="bg1"/>
              </a:solidFill>
            </a:endParaRPr>
          </a:p>
        </p:txBody>
      </p:sp>
      <p:sp>
        <p:nvSpPr>
          <p:cNvPr id="17" name="CuadroTexto 16">
            <a:extLst>
              <a:ext uri="{FF2B5EF4-FFF2-40B4-BE49-F238E27FC236}">
                <a16:creationId xmlns:a16="http://schemas.microsoft.com/office/drawing/2014/main" id="{475049BB-17CE-4451-8773-581B2D2C9180}"/>
              </a:ext>
            </a:extLst>
          </p:cNvPr>
          <p:cNvSpPr txBox="1"/>
          <p:nvPr/>
        </p:nvSpPr>
        <p:spPr>
          <a:xfrm>
            <a:off x="4991778" y="1384771"/>
            <a:ext cx="3447256" cy="369332"/>
          </a:xfrm>
          <a:prstGeom prst="rect">
            <a:avLst/>
          </a:prstGeom>
          <a:noFill/>
        </p:spPr>
        <p:txBody>
          <a:bodyPr wrap="square">
            <a:spAutoFit/>
          </a:bodyPr>
          <a:lstStyle/>
          <a:p>
            <a:r>
              <a:rPr lang="en-US" dirty="0">
                <a:solidFill>
                  <a:schemeClr val="bg1"/>
                </a:solidFill>
                <a:hlinkClick r:id="rId8">
                  <a:extLst>
                    <a:ext uri="{A12FA001-AC4F-418D-AE19-62706E023703}">
                      <ahyp:hlinkClr xmlns:ahyp="http://schemas.microsoft.com/office/drawing/2018/hyperlinkcolor" val="tx"/>
                    </a:ext>
                  </a:extLst>
                </a:hlinkClick>
              </a:rPr>
              <a:t>Integral Business Leadership Group</a:t>
            </a:r>
            <a:endParaRPr lang="es-ES" dirty="0">
              <a:solidFill>
                <a:schemeClr val="bg1"/>
              </a:solidFill>
            </a:endParaRPr>
          </a:p>
        </p:txBody>
      </p:sp>
      <p:sp>
        <p:nvSpPr>
          <p:cNvPr id="19" name="CuadroTexto 18">
            <a:extLst>
              <a:ext uri="{FF2B5EF4-FFF2-40B4-BE49-F238E27FC236}">
                <a16:creationId xmlns:a16="http://schemas.microsoft.com/office/drawing/2014/main" id="{1C4E19DC-0DAA-41B2-BE4B-BEC596838B77}"/>
              </a:ext>
            </a:extLst>
          </p:cNvPr>
          <p:cNvSpPr txBox="1"/>
          <p:nvPr/>
        </p:nvSpPr>
        <p:spPr>
          <a:xfrm>
            <a:off x="6151612" y="5328239"/>
            <a:ext cx="936104" cy="369332"/>
          </a:xfrm>
          <a:prstGeom prst="rect">
            <a:avLst/>
          </a:prstGeom>
          <a:noFill/>
        </p:spPr>
        <p:txBody>
          <a:bodyPr wrap="square">
            <a:spAutoFit/>
          </a:bodyPr>
          <a:lstStyle/>
          <a:p>
            <a:r>
              <a:rPr lang="es-ES" dirty="0">
                <a:solidFill>
                  <a:schemeClr val="bg1"/>
                </a:solidFill>
                <a:hlinkClick r:id="rId9">
                  <a:extLst>
                    <a:ext uri="{A12FA001-AC4F-418D-AE19-62706E023703}">
                      <ahyp:hlinkClr xmlns:ahyp="http://schemas.microsoft.com/office/drawing/2018/hyperlinkcolor" val="tx"/>
                    </a:ext>
                  </a:extLst>
                </a:hlinkClick>
              </a:rPr>
              <a:t>Integral</a:t>
            </a:r>
            <a:endParaRPr lang="es-ES" dirty="0">
              <a:solidFill>
                <a:schemeClr val="bg1"/>
              </a:solidFill>
            </a:endParaRPr>
          </a:p>
        </p:txBody>
      </p:sp>
      <p:sp>
        <p:nvSpPr>
          <p:cNvPr id="21" name="CuadroTexto 20">
            <a:extLst>
              <a:ext uri="{FF2B5EF4-FFF2-40B4-BE49-F238E27FC236}">
                <a16:creationId xmlns:a16="http://schemas.microsoft.com/office/drawing/2014/main" id="{2F8E97A0-76CB-4861-AEBA-505C4893C0E1}"/>
              </a:ext>
            </a:extLst>
          </p:cNvPr>
          <p:cNvSpPr txBox="1"/>
          <p:nvPr/>
        </p:nvSpPr>
        <p:spPr>
          <a:xfrm>
            <a:off x="5476664" y="4274561"/>
            <a:ext cx="2286000" cy="369332"/>
          </a:xfrm>
          <a:prstGeom prst="rect">
            <a:avLst/>
          </a:prstGeom>
          <a:noFill/>
        </p:spPr>
        <p:txBody>
          <a:bodyPr wrap="square">
            <a:spAutoFit/>
          </a:bodyPr>
          <a:lstStyle/>
          <a:p>
            <a:r>
              <a:rPr lang="es-ES" dirty="0" err="1">
                <a:solidFill>
                  <a:schemeClr val="bg1"/>
                </a:solidFill>
                <a:hlinkClick r:id="rId10">
                  <a:extLst>
                    <a:ext uri="{A12FA001-AC4F-418D-AE19-62706E023703}">
                      <ahyp:hlinkClr xmlns:ahyp="http://schemas.microsoft.com/office/drawing/2018/hyperlinkcolor" val="tx"/>
                    </a:ext>
                  </a:extLst>
                </a:hlinkClick>
              </a:rPr>
              <a:t>The</a:t>
            </a:r>
            <a:r>
              <a:rPr lang="es-ES" dirty="0">
                <a:solidFill>
                  <a:schemeClr val="bg1"/>
                </a:solidFill>
                <a:hlinkClick r:id="rId10">
                  <a:extLst>
                    <a:ext uri="{A12FA001-AC4F-418D-AE19-62706E023703}">
                      <ahyp:hlinkClr xmlns:ahyp="http://schemas.microsoft.com/office/drawing/2018/hyperlinkcolor" val="tx"/>
                    </a:ext>
                  </a:extLst>
                </a:hlinkClick>
              </a:rPr>
              <a:t> Integral </a:t>
            </a:r>
            <a:r>
              <a:rPr lang="es-ES" dirty="0" err="1">
                <a:solidFill>
                  <a:schemeClr val="bg1"/>
                </a:solidFill>
                <a:hlinkClick r:id="rId10">
                  <a:extLst>
                    <a:ext uri="{A12FA001-AC4F-418D-AE19-62706E023703}">
                      <ahyp:hlinkClr xmlns:ahyp="http://schemas.microsoft.com/office/drawing/2018/hyperlinkcolor" val="tx"/>
                    </a:ext>
                  </a:extLst>
                </a:hlinkClick>
              </a:rPr>
              <a:t>Institute</a:t>
            </a:r>
            <a:endParaRPr lang="es-ES" dirty="0">
              <a:solidFill>
                <a:schemeClr val="bg1"/>
              </a:solidFill>
            </a:endParaRPr>
          </a:p>
        </p:txBody>
      </p:sp>
      <p:sp>
        <p:nvSpPr>
          <p:cNvPr id="23" name="CuadroTexto 22">
            <a:extLst>
              <a:ext uri="{FF2B5EF4-FFF2-40B4-BE49-F238E27FC236}">
                <a16:creationId xmlns:a16="http://schemas.microsoft.com/office/drawing/2014/main" id="{96043ABC-5E3A-47F5-898B-311FD61EB4D1}"/>
              </a:ext>
            </a:extLst>
          </p:cNvPr>
          <p:cNvSpPr txBox="1"/>
          <p:nvPr/>
        </p:nvSpPr>
        <p:spPr>
          <a:xfrm>
            <a:off x="5220072" y="4884666"/>
            <a:ext cx="2799184" cy="369332"/>
          </a:xfrm>
          <a:prstGeom prst="rect">
            <a:avLst/>
          </a:prstGeom>
          <a:noFill/>
        </p:spPr>
        <p:txBody>
          <a:bodyPr wrap="square">
            <a:spAutoFit/>
          </a:bodyPr>
          <a:lstStyle/>
          <a:p>
            <a:r>
              <a:rPr lang="es-ES" dirty="0">
                <a:solidFill>
                  <a:schemeClr val="bg1"/>
                </a:solidFill>
                <a:hlinkClick r:id="rId11">
                  <a:extLst>
                    <a:ext uri="{A12FA001-AC4F-418D-AE19-62706E023703}">
                      <ahyp:hlinkClr xmlns:ahyp="http://schemas.microsoft.com/office/drawing/2018/hyperlinkcolor" val="tx"/>
                    </a:ext>
                  </a:extLst>
                </a:hlinkClick>
              </a:rPr>
              <a:t>Integral </a:t>
            </a:r>
            <a:r>
              <a:rPr lang="es-ES" dirty="0" err="1">
                <a:solidFill>
                  <a:schemeClr val="bg1"/>
                </a:solidFill>
                <a:hlinkClick r:id="rId11">
                  <a:extLst>
                    <a:ext uri="{A12FA001-AC4F-418D-AE19-62706E023703}">
                      <ahyp:hlinkClr xmlns:ahyp="http://schemas.microsoft.com/office/drawing/2018/hyperlinkcolor" val="tx"/>
                    </a:ext>
                  </a:extLst>
                </a:hlinkClick>
              </a:rPr>
              <a:t>Leadership</a:t>
            </a:r>
            <a:r>
              <a:rPr lang="es-ES" dirty="0">
                <a:solidFill>
                  <a:schemeClr val="bg1"/>
                </a:solidFill>
                <a:hlinkClick r:id="rId11">
                  <a:extLst>
                    <a:ext uri="{A12FA001-AC4F-418D-AE19-62706E023703}">
                      <ahyp:hlinkClr xmlns:ahyp="http://schemas.microsoft.com/office/drawing/2018/hyperlinkcolor" val="tx"/>
                    </a:ext>
                  </a:extLst>
                </a:hlinkClick>
              </a:rPr>
              <a:t> </a:t>
            </a:r>
            <a:r>
              <a:rPr lang="es-ES" dirty="0" err="1">
                <a:solidFill>
                  <a:schemeClr val="bg1"/>
                </a:solidFill>
                <a:hlinkClick r:id="rId11">
                  <a:extLst>
                    <a:ext uri="{A12FA001-AC4F-418D-AE19-62706E023703}">
                      <ahyp:hlinkClr xmlns:ahyp="http://schemas.microsoft.com/office/drawing/2018/hyperlinkcolor" val="tx"/>
                    </a:ext>
                  </a:extLst>
                </a:hlinkClick>
              </a:rPr>
              <a:t>Review</a:t>
            </a:r>
            <a:endParaRPr lang="es-ES" dirty="0">
              <a:solidFill>
                <a:schemeClr val="bg1"/>
              </a:solidFill>
            </a:endParaRPr>
          </a:p>
        </p:txBody>
      </p:sp>
      <p:sp>
        <p:nvSpPr>
          <p:cNvPr id="25" name="CuadroTexto 24">
            <a:extLst>
              <a:ext uri="{FF2B5EF4-FFF2-40B4-BE49-F238E27FC236}">
                <a16:creationId xmlns:a16="http://schemas.microsoft.com/office/drawing/2014/main" id="{C9978104-AE28-46CC-81C8-F21F2CBE0A5F}"/>
              </a:ext>
            </a:extLst>
          </p:cNvPr>
          <p:cNvSpPr txBox="1"/>
          <p:nvPr/>
        </p:nvSpPr>
        <p:spPr>
          <a:xfrm>
            <a:off x="381238" y="3527718"/>
            <a:ext cx="1618758" cy="369332"/>
          </a:xfrm>
          <a:prstGeom prst="rect">
            <a:avLst/>
          </a:prstGeom>
          <a:noFill/>
        </p:spPr>
        <p:txBody>
          <a:bodyPr wrap="square">
            <a:spAutoFit/>
          </a:bodyPr>
          <a:lstStyle/>
          <a:p>
            <a:r>
              <a:rPr lang="en-US" dirty="0" err="1">
                <a:solidFill>
                  <a:schemeClr val="bg1"/>
                </a:solidFill>
                <a:hlinkClick r:id="rId12">
                  <a:extLst>
                    <a:ext uri="{A12FA001-AC4F-418D-AE19-62706E023703}">
                      <ahyp:hlinkClr xmlns:ahyp="http://schemas.microsoft.com/office/drawing/2018/hyperlinkcolor" val="tx"/>
                    </a:ext>
                  </a:extLst>
                </a:hlinkClick>
              </a:rPr>
              <a:t>HolacracyBook</a:t>
            </a:r>
            <a:endParaRPr lang="es-ES" dirty="0">
              <a:solidFill>
                <a:schemeClr val="bg1"/>
              </a:solidFill>
            </a:endParaRPr>
          </a:p>
        </p:txBody>
      </p:sp>
      <p:grpSp>
        <p:nvGrpSpPr>
          <p:cNvPr id="20" name="Grupo 19">
            <a:extLst>
              <a:ext uri="{FF2B5EF4-FFF2-40B4-BE49-F238E27FC236}">
                <a16:creationId xmlns:a16="http://schemas.microsoft.com/office/drawing/2014/main" id="{4D27740C-4023-4B3D-BC0B-AE9554D541CF}"/>
              </a:ext>
            </a:extLst>
          </p:cNvPr>
          <p:cNvGrpSpPr/>
          <p:nvPr/>
        </p:nvGrpSpPr>
        <p:grpSpPr>
          <a:xfrm>
            <a:off x="899592" y="420549"/>
            <a:ext cx="4220627" cy="3117485"/>
            <a:chOff x="567930" y="311515"/>
            <a:chExt cx="4220627" cy="3117485"/>
          </a:xfrm>
        </p:grpSpPr>
        <p:pic>
          <p:nvPicPr>
            <p:cNvPr id="6152" name="Picture 8" descr="Resultado de imagen de empresa">
              <a:extLst>
                <a:ext uri="{FF2B5EF4-FFF2-40B4-BE49-F238E27FC236}">
                  <a16:creationId xmlns:a16="http://schemas.microsoft.com/office/drawing/2014/main" id="{1491346F-E98E-4C1A-851F-0F5279B660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930" y="311515"/>
              <a:ext cx="2032489" cy="159341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sultado de imagen de Liderazgo">
              <a:extLst>
                <a:ext uri="{FF2B5EF4-FFF2-40B4-BE49-F238E27FC236}">
                  <a16:creationId xmlns:a16="http://schemas.microsoft.com/office/drawing/2014/main" id="{70482990-0138-4A39-90D5-B269C026A1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4175" y="1337649"/>
              <a:ext cx="2278325" cy="127808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esultado de imagen de organizaciones">
              <a:extLst>
                <a:ext uri="{FF2B5EF4-FFF2-40B4-BE49-F238E27FC236}">
                  <a16:creationId xmlns:a16="http://schemas.microsoft.com/office/drawing/2014/main" id="{62BA6A31-2A96-470C-9B6F-EEE281F3919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8615" y="1952488"/>
              <a:ext cx="1679942" cy="14765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960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337947DC-4EFE-45B1-B282-3098CF0FC920}"/>
              </a:ext>
            </a:extLst>
          </p:cNvPr>
          <p:cNvSpPr/>
          <p:nvPr/>
        </p:nvSpPr>
        <p:spPr>
          <a:xfrm>
            <a:off x="5984742" y="260648"/>
            <a:ext cx="2952328" cy="707886"/>
          </a:xfrm>
          <a:prstGeom prst="rect">
            <a:avLst/>
          </a:prstGeom>
        </p:spPr>
        <p:txBody>
          <a:bodyPr wrap="square">
            <a:spAutoFit/>
          </a:bodyPr>
          <a:lstStyle/>
          <a:p>
            <a:pPr lvl="0" algn="ctr">
              <a:defRPr/>
            </a:pPr>
            <a:r>
              <a:rPr lang="es-ES" sz="2000" b="1" u="sng" dirty="0">
                <a:solidFill>
                  <a:prstClr val="black"/>
                </a:solidFill>
                <a:ea typeface="SimSun" charset="-122"/>
              </a:rPr>
              <a:t>Módulo</a:t>
            </a:r>
          </a:p>
          <a:p>
            <a:pPr lvl="0" algn="ctr">
              <a:defRPr/>
            </a:pPr>
            <a:r>
              <a:rPr lang="es-ES" sz="2000" b="1" u="sng" dirty="0">
                <a:solidFill>
                  <a:prstClr val="black"/>
                </a:solidFill>
                <a:ea typeface="SimSun" charset="-122"/>
              </a:rPr>
              <a:t> Auxiliar de las Emociones</a:t>
            </a:r>
          </a:p>
        </p:txBody>
      </p:sp>
      <p:sp>
        <p:nvSpPr>
          <p:cNvPr id="9" name="Rectángulo 8">
            <a:extLst>
              <a:ext uri="{FF2B5EF4-FFF2-40B4-BE49-F238E27FC236}">
                <a16:creationId xmlns:a16="http://schemas.microsoft.com/office/drawing/2014/main" id="{098F3B1D-DA89-4483-BF95-05E82BADE657}"/>
              </a:ext>
            </a:extLst>
          </p:cNvPr>
          <p:cNvSpPr/>
          <p:nvPr/>
        </p:nvSpPr>
        <p:spPr>
          <a:xfrm>
            <a:off x="323528" y="1124744"/>
            <a:ext cx="6696744" cy="2585323"/>
          </a:xfrm>
          <a:prstGeom prst="rect">
            <a:avLst/>
          </a:prstGeom>
        </p:spPr>
        <p:txBody>
          <a:bodyPr wrap="square">
            <a:spAutoFit/>
          </a:bodyPr>
          <a:lstStyle/>
          <a:p>
            <a:pPr algn="just"/>
            <a:r>
              <a:rPr lang="es-ES" dirty="0"/>
              <a:t>El trabajo consciente con las emociones es otro de los Módulos Auxiliares que podemos incluir en nuestra práctica integral.</a:t>
            </a:r>
          </a:p>
          <a:p>
            <a:pPr algn="just"/>
            <a:endParaRPr lang="es-ES" dirty="0"/>
          </a:p>
          <a:p>
            <a:pPr algn="just"/>
            <a:r>
              <a:rPr lang="es-ES" dirty="0"/>
              <a:t>Este módulo puede ser complementario al trabajo comenzado en el módulo esencial de la sombra. Pues, aunque el módulo de la sombra es importante para dar claridad a nuestra vida emocional y así movernos entre la maraña de emociones secundarias e inauténticas, mediante este módulo auxiliar tenemos la oportunidad para asumir y emplear creativamente la energía de la emoción primaria y auténtica. </a:t>
            </a:r>
          </a:p>
        </p:txBody>
      </p:sp>
      <p:sp>
        <p:nvSpPr>
          <p:cNvPr id="10" name="CuadroTexto 9">
            <a:extLst>
              <a:ext uri="{FF2B5EF4-FFF2-40B4-BE49-F238E27FC236}">
                <a16:creationId xmlns:a16="http://schemas.microsoft.com/office/drawing/2014/main" id="{84C1A460-6EFF-4934-8E95-10A959AA69C5}"/>
              </a:ext>
            </a:extLst>
          </p:cNvPr>
          <p:cNvSpPr txBox="1"/>
          <p:nvPr/>
        </p:nvSpPr>
        <p:spPr>
          <a:xfrm>
            <a:off x="323528" y="3866277"/>
            <a:ext cx="8515406" cy="2585323"/>
          </a:xfrm>
          <a:prstGeom prst="rect">
            <a:avLst/>
          </a:prstGeom>
          <a:noFill/>
        </p:spPr>
        <p:txBody>
          <a:bodyPr wrap="square">
            <a:spAutoFit/>
          </a:bodyPr>
          <a:lstStyle/>
          <a:p>
            <a:pPr algn="just"/>
            <a:r>
              <a:rPr lang="es-ES" dirty="0"/>
              <a:t>La energía de la emoción auténtica es una expresión de la energía primordial de nuestro ser, algo esencial y necesario para la totalidad. Si nuestras emociones, como la ira, el miedo o la tristeza, son aparentemente “negativas” puede parecer que sabotean nuestra eficacia o envenenan nuestra mente y nuestro corazón. No es de extrañar, en tales casos, decidir la necesidad de eliminarlas. Pero ésa, no obstante, es una opción poco realista, porque el empeño en “desembarazarse” de las emociones negativas no hace sino enterrarlas más en la sombra ¡agudizando, en tal caso, el problema del que partíamos! Resulta mucho más provechoso transmutar esas emociones en su energía pura y esencial y, a partir de ahí, expresarlas y liberarlas más adecuadamente. </a:t>
            </a:r>
          </a:p>
        </p:txBody>
      </p:sp>
      <p:grpSp>
        <p:nvGrpSpPr>
          <p:cNvPr id="11" name="Grupo 10">
            <a:extLst>
              <a:ext uri="{FF2B5EF4-FFF2-40B4-BE49-F238E27FC236}">
                <a16:creationId xmlns:a16="http://schemas.microsoft.com/office/drawing/2014/main" id="{0686CE69-9980-4D66-B98C-64D20FE6596A}"/>
              </a:ext>
            </a:extLst>
          </p:cNvPr>
          <p:cNvGrpSpPr/>
          <p:nvPr/>
        </p:nvGrpSpPr>
        <p:grpSpPr>
          <a:xfrm>
            <a:off x="7129086" y="1274010"/>
            <a:ext cx="1817646" cy="1836438"/>
            <a:chOff x="2288469" y="2365919"/>
            <a:chExt cx="3082463" cy="2635037"/>
          </a:xfrm>
        </p:grpSpPr>
        <p:pic>
          <p:nvPicPr>
            <p:cNvPr id="12" name="Picture 2" descr="Ver las imágenes de origen">
              <a:extLst>
                <a:ext uri="{FF2B5EF4-FFF2-40B4-BE49-F238E27FC236}">
                  <a16:creationId xmlns:a16="http://schemas.microsoft.com/office/drawing/2014/main" id="{792D9D38-D600-4A5F-B89C-975615704CA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56585">
              <a:off x="2288469" y="3012116"/>
              <a:ext cx="1568974"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Ver las imágenes de origen">
              <a:extLst>
                <a:ext uri="{FF2B5EF4-FFF2-40B4-BE49-F238E27FC236}">
                  <a16:creationId xmlns:a16="http://schemas.microsoft.com/office/drawing/2014/main" id="{DD3E9E9A-38EA-4FA2-B22E-D85873D8487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2429">
              <a:off x="3805838" y="2365919"/>
              <a:ext cx="1565094" cy="1988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4203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57E097A-D793-475A-B164-4DCC91645E64}"/>
              </a:ext>
            </a:extLst>
          </p:cNvPr>
          <p:cNvGrpSpPr/>
          <p:nvPr/>
        </p:nvGrpSpPr>
        <p:grpSpPr>
          <a:xfrm>
            <a:off x="308353" y="325243"/>
            <a:ext cx="3601458" cy="4327893"/>
            <a:chOff x="1596361" y="1067981"/>
            <a:chExt cx="4482098" cy="5194622"/>
          </a:xfrm>
        </p:grpSpPr>
        <p:pic>
          <p:nvPicPr>
            <p:cNvPr id="13" name="Imagen 12">
              <a:extLst>
                <a:ext uri="{FF2B5EF4-FFF2-40B4-BE49-F238E27FC236}">
                  <a16:creationId xmlns:a16="http://schemas.microsoft.com/office/drawing/2014/main" id="{56E06A8F-2574-43FF-B36E-98A874C74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361" y="1067981"/>
              <a:ext cx="2041928" cy="3428612"/>
            </a:xfrm>
            <a:prstGeom prst="rect">
              <a:avLst/>
            </a:prstGeom>
          </p:spPr>
        </p:pic>
        <p:grpSp>
          <p:nvGrpSpPr>
            <p:cNvPr id="7" name="Grupo 6">
              <a:extLst>
                <a:ext uri="{FF2B5EF4-FFF2-40B4-BE49-F238E27FC236}">
                  <a16:creationId xmlns:a16="http://schemas.microsoft.com/office/drawing/2014/main" id="{68567374-66BE-48C2-BF42-92C288E80FBE}"/>
                </a:ext>
              </a:extLst>
            </p:cNvPr>
            <p:cNvGrpSpPr/>
            <p:nvPr/>
          </p:nvGrpSpPr>
          <p:grpSpPr>
            <a:xfrm>
              <a:off x="2671106" y="1893755"/>
              <a:ext cx="3407353" cy="4368848"/>
              <a:chOff x="2712440" y="1561328"/>
              <a:chExt cx="3217568" cy="4716292"/>
            </a:xfrm>
          </p:grpSpPr>
          <p:pic>
            <p:nvPicPr>
              <p:cNvPr id="4" name="Imagen 3">
                <a:extLst>
                  <a:ext uri="{FF2B5EF4-FFF2-40B4-BE49-F238E27FC236}">
                    <a16:creationId xmlns:a16="http://schemas.microsoft.com/office/drawing/2014/main" id="{CBA3A9E6-22DA-4674-A4F6-26CAED1BC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752" y="1561328"/>
                <a:ext cx="2304256" cy="3452924"/>
              </a:xfrm>
              <a:prstGeom prst="rect">
                <a:avLst/>
              </a:prstGeom>
            </p:spPr>
          </p:pic>
          <p:pic>
            <p:nvPicPr>
              <p:cNvPr id="6" name="Imagen 5">
                <a:extLst>
                  <a:ext uri="{FF2B5EF4-FFF2-40B4-BE49-F238E27FC236}">
                    <a16:creationId xmlns:a16="http://schemas.microsoft.com/office/drawing/2014/main" id="{5CAF88F4-38A1-4D8D-AAFB-C91A930D0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440" y="3750885"/>
                <a:ext cx="2304257" cy="2526735"/>
              </a:xfrm>
              <a:prstGeom prst="rect">
                <a:avLst/>
              </a:prstGeom>
            </p:spPr>
          </p:pic>
        </p:grpSp>
      </p:grpSp>
      <p:pic>
        <p:nvPicPr>
          <p:cNvPr id="8" name="Imagen 7">
            <a:extLst>
              <a:ext uri="{FF2B5EF4-FFF2-40B4-BE49-F238E27FC236}">
                <a16:creationId xmlns:a16="http://schemas.microsoft.com/office/drawing/2014/main" id="{22965A06-C054-4740-9CC0-8F4FA534F821}"/>
              </a:ext>
            </a:extLst>
          </p:cNvPr>
          <p:cNvPicPr>
            <a:picLocks noChangeAspect="1"/>
          </p:cNvPicPr>
          <p:nvPr/>
        </p:nvPicPr>
        <p:blipFill>
          <a:blip r:embed="rId6"/>
          <a:stretch>
            <a:fillRect/>
          </a:stretch>
        </p:blipFill>
        <p:spPr>
          <a:xfrm>
            <a:off x="4265037" y="466468"/>
            <a:ext cx="4570610" cy="2754015"/>
          </a:xfrm>
          <a:prstGeom prst="rect">
            <a:avLst/>
          </a:prstGeom>
          <a:scene3d>
            <a:camera prst="orthographicFront"/>
            <a:lightRig rig="threePt" dir="t"/>
          </a:scene3d>
          <a:sp3d>
            <a:bevelT/>
          </a:sp3d>
        </p:spPr>
      </p:pic>
      <p:pic>
        <p:nvPicPr>
          <p:cNvPr id="9" name="Imagen 8">
            <a:extLst>
              <a:ext uri="{FF2B5EF4-FFF2-40B4-BE49-F238E27FC236}">
                <a16:creationId xmlns:a16="http://schemas.microsoft.com/office/drawing/2014/main" id="{38DEFE85-15D2-4B44-B558-AC50A72AD2A7}"/>
              </a:ext>
            </a:extLst>
          </p:cNvPr>
          <p:cNvPicPr>
            <a:picLocks noChangeAspect="1"/>
          </p:cNvPicPr>
          <p:nvPr/>
        </p:nvPicPr>
        <p:blipFill>
          <a:blip r:embed="rId7"/>
          <a:stretch>
            <a:fillRect/>
          </a:stretch>
        </p:blipFill>
        <p:spPr>
          <a:xfrm>
            <a:off x="6414806" y="3703845"/>
            <a:ext cx="2549681" cy="1885396"/>
          </a:xfrm>
          <a:prstGeom prst="rect">
            <a:avLst/>
          </a:prstGeom>
        </p:spPr>
      </p:pic>
      <p:pic>
        <p:nvPicPr>
          <p:cNvPr id="10" name="Imagen 9">
            <a:extLst>
              <a:ext uri="{FF2B5EF4-FFF2-40B4-BE49-F238E27FC236}">
                <a16:creationId xmlns:a16="http://schemas.microsoft.com/office/drawing/2014/main" id="{91FB7FE9-A222-442D-A5CD-CBD8E05525D9}"/>
              </a:ext>
            </a:extLst>
          </p:cNvPr>
          <p:cNvPicPr>
            <a:picLocks noChangeAspect="1"/>
          </p:cNvPicPr>
          <p:nvPr/>
        </p:nvPicPr>
        <p:blipFill>
          <a:blip r:embed="rId8"/>
          <a:stretch>
            <a:fillRect/>
          </a:stretch>
        </p:blipFill>
        <p:spPr>
          <a:xfrm>
            <a:off x="3347864" y="4052530"/>
            <a:ext cx="2877638" cy="2480227"/>
          </a:xfrm>
          <a:prstGeom prst="rect">
            <a:avLst/>
          </a:prstGeom>
        </p:spPr>
      </p:pic>
    </p:spTree>
    <p:extLst>
      <p:ext uri="{BB962C8B-B14F-4D97-AF65-F5344CB8AC3E}">
        <p14:creationId xmlns:p14="http://schemas.microsoft.com/office/powerpoint/2010/main" val="688460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588B0ACE-85A7-41F1-AEB3-704DBCBC4928}"/>
              </a:ext>
            </a:extLst>
          </p:cNvPr>
          <p:cNvGrpSpPr/>
          <p:nvPr/>
        </p:nvGrpSpPr>
        <p:grpSpPr>
          <a:xfrm>
            <a:off x="2843808" y="3707741"/>
            <a:ext cx="5829798" cy="1179974"/>
            <a:chOff x="497027" y="1844824"/>
            <a:chExt cx="5829798" cy="1179974"/>
          </a:xfrm>
        </p:grpSpPr>
        <p:sp>
          <p:nvSpPr>
            <p:cNvPr id="5" name="Rectángulo 4">
              <a:extLst>
                <a:ext uri="{FF2B5EF4-FFF2-40B4-BE49-F238E27FC236}">
                  <a16:creationId xmlns:a16="http://schemas.microsoft.com/office/drawing/2014/main" id="{457FD9EB-9A30-46C7-9E04-A7D4F380E490}"/>
                </a:ext>
              </a:extLst>
            </p:cNvPr>
            <p:cNvSpPr/>
            <p:nvPr/>
          </p:nvSpPr>
          <p:spPr>
            <a:xfrm>
              <a:off x="1438757" y="1844824"/>
              <a:ext cx="3946337" cy="369332"/>
            </a:xfrm>
            <a:prstGeom prst="rect">
              <a:avLst/>
            </a:prstGeom>
          </p:spPr>
          <p:txBody>
            <a:bodyPr wrap="none">
              <a:spAutoFit/>
            </a:bodyPr>
            <a:lstStyle/>
            <a:p>
              <a:r>
                <a:rPr lang="es-ES" dirty="0">
                  <a:hlinkClick r:id="rId3"/>
                </a:rPr>
                <a:t>http://www.inteligencia-emocional.org/</a:t>
              </a:r>
              <a:endParaRPr lang="es-ES" dirty="0"/>
            </a:p>
          </p:txBody>
        </p:sp>
        <p:pic>
          <p:nvPicPr>
            <p:cNvPr id="7" name="Imagen 6">
              <a:extLst>
                <a:ext uri="{FF2B5EF4-FFF2-40B4-BE49-F238E27FC236}">
                  <a16:creationId xmlns:a16="http://schemas.microsoft.com/office/drawing/2014/main" id="{B6FBE60B-5F62-46F5-BD62-6C3A33C3A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27" y="2493048"/>
              <a:ext cx="5829798" cy="531750"/>
            </a:xfrm>
            <a:prstGeom prst="rect">
              <a:avLst/>
            </a:prstGeom>
          </p:spPr>
        </p:pic>
      </p:grpSp>
      <p:grpSp>
        <p:nvGrpSpPr>
          <p:cNvPr id="13" name="Grupo 12">
            <a:extLst>
              <a:ext uri="{FF2B5EF4-FFF2-40B4-BE49-F238E27FC236}">
                <a16:creationId xmlns:a16="http://schemas.microsoft.com/office/drawing/2014/main" id="{6F11C344-2A0D-4B9C-AEBB-A84197B0400F}"/>
              </a:ext>
            </a:extLst>
          </p:cNvPr>
          <p:cNvGrpSpPr/>
          <p:nvPr/>
        </p:nvGrpSpPr>
        <p:grpSpPr>
          <a:xfrm>
            <a:off x="1115616" y="1052736"/>
            <a:ext cx="2313005" cy="2025516"/>
            <a:chOff x="2411760" y="3212976"/>
            <a:chExt cx="2313005" cy="2025516"/>
          </a:xfrm>
        </p:grpSpPr>
        <p:sp>
          <p:nvSpPr>
            <p:cNvPr id="9" name="Rectángulo 8">
              <a:extLst>
                <a:ext uri="{FF2B5EF4-FFF2-40B4-BE49-F238E27FC236}">
                  <a16:creationId xmlns:a16="http://schemas.microsoft.com/office/drawing/2014/main" id="{EE70F034-095D-41ED-A748-169BB2DECD59}"/>
                </a:ext>
              </a:extLst>
            </p:cNvPr>
            <p:cNvSpPr/>
            <p:nvPr/>
          </p:nvSpPr>
          <p:spPr>
            <a:xfrm>
              <a:off x="2411760" y="4869160"/>
              <a:ext cx="2313005" cy="369332"/>
            </a:xfrm>
            <a:prstGeom prst="rect">
              <a:avLst/>
            </a:prstGeom>
          </p:spPr>
          <p:txBody>
            <a:bodyPr wrap="none">
              <a:spAutoFit/>
            </a:bodyPr>
            <a:lstStyle/>
            <a:p>
              <a:r>
                <a:rPr lang="es-ES" dirty="0">
                  <a:hlinkClick r:id="rId5"/>
                </a:rPr>
                <a:t>http://www.asnie.org</a:t>
              </a:r>
              <a:r>
                <a:rPr lang="es-ES" dirty="0"/>
                <a:t>/</a:t>
              </a:r>
            </a:p>
          </p:txBody>
        </p:sp>
        <p:pic>
          <p:nvPicPr>
            <p:cNvPr id="12" name="Imagen 11">
              <a:extLst>
                <a:ext uri="{FF2B5EF4-FFF2-40B4-BE49-F238E27FC236}">
                  <a16:creationId xmlns:a16="http://schemas.microsoft.com/office/drawing/2014/main" id="{E7317867-06E8-4794-827F-2266F3E37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275" y="3212976"/>
              <a:ext cx="1590675" cy="1428750"/>
            </a:xfrm>
            <a:prstGeom prst="rect">
              <a:avLst/>
            </a:prstGeom>
          </p:spPr>
        </p:pic>
      </p:grpSp>
    </p:spTree>
    <p:extLst>
      <p:ext uri="{BB962C8B-B14F-4D97-AF65-F5344CB8AC3E}">
        <p14:creationId xmlns:p14="http://schemas.microsoft.com/office/powerpoint/2010/main" val="213219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2532" y="922063"/>
            <a:ext cx="4557940" cy="3418455"/>
          </a:xfrm>
          <a:prstGeom prst="rect">
            <a:avLst/>
          </a:prstGeom>
          <a:noFill/>
        </p:spPr>
      </p:pic>
      <p:sp>
        <p:nvSpPr>
          <p:cNvPr id="2" name="Rectángulo 1"/>
          <p:cNvSpPr/>
          <p:nvPr/>
        </p:nvSpPr>
        <p:spPr>
          <a:xfrm>
            <a:off x="323528" y="599966"/>
            <a:ext cx="3563888" cy="2031325"/>
          </a:xfrm>
          <a:prstGeom prst="rect">
            <a:avLst/>
          </a:prstGeom>
        </p:spPr>
        <p:txBody>
          <a:bodyPr wrap="square">
            <a:spAutoFit/>
          </a:bodyPr>
          <a:lstStyle/>
          <a:p>
            <a:pPr algn="just"/>
            <a:r>
              <a:rPr lang="es-ES" b="1" dirty="0"/>
              <a:t>a. En primer lugar, combina e integra cientos de enfoques de autocrecimiento y desarrollo personal que han sido desarrollados y probados por diferentes sociedades a lo largo del tiempo.</a:t>
            </a:r>
          </a:p>
        </p:txBody>
      </p:sp>
      <p:sp>
        <p:nvSpPr>
          <p:cNvPr id="4" name="Rectángulo 3"/>
          <p:cNvSpPr/>
          <p:nvPr/>
        </p:nvSpPr>
        <p:spPr>
          <a:xfrm>
            <a:off x="309925" y="4941168"/>
            <a:ext cx="8661152" cy="646331"/>
          </a:xfrm>
          <a:prstGeom prst="rect">
            <a:avLst/>
          </a:prstGeom>
        </p:spPr>
        <p:txBody>
          <a:bodyPr wrap="square">
            <a:spAutoFit/>
          </a:bodyPr>
          <a:lstStyle/>
          <a:p>
            <a:pPr algn="just"/>
            <a:r>
              <a:rPr lang="es-ES" b="1" dirty="0"/>
              <a:t>c. En tercer lugar, está basada en el modelo AQAL que representa un mapa integral de la realidad y de la conciencia amplio y omnicomprensivo.</a:t>
            </a:r>
          </a:p>
        </p:txBody>
      </p:sp>
      <p:sp>
        <p:nvSpPr>
          <p:cNvPr id="5" name="Rectángulo 4">
            <a:extLst>
              <a:ext uri="{FF2B5EF4-FFF2-40B4-BE49-F238E27FC236}">
                <a16:creationId xmlns:a16="http://schemas.microsoft.com/office/drawing/2014/main" id="{7872D919-9DEE-4011-99C2-EA7977156A16}"/>
              </a:ext>
            </a:extLst>
          </p:cNvPr>
          <p:cNvSpPr/>
          <p:nvPr/>
        </p:nvSpPr>
        <p:spPr>
          <a:xfrm>
            <a:off x="323528" y="2909066"/>
            <a:ext cx="3577491" cy="1754326"/>
          </a:xfrm>
          <a:prstGeom prst="rect">
            <a:avLst/>
          </a:prstGeom>
        </p:spPr>
        <p:txBody>
          <a:bodyPr wrap="square">
            <a:spAutoFit/>
          </a:bodyPr>
          <a:lstStyle/>
          <a:p>
            <a:pPr algn="just"/>
            <a:r>
              <a:rPr lang="es-ES" b="1" dirty="0"/>
              <a:t>b. En segundo lugar, ha sido diseñada para la vida moderna y posmoderna, lo que supone que las herramientas que proporciona se adaptan al tipo de vida que llevamos.</a:t>
            </a:r>
          </a:p>
        </p:txBody>
      </p:sp>
    </p:spTree>
    <p:extLst>
      <p:ext uri="{BB962C8B-B14F-4D97-AF65-F5344CB8AC3E}">
        <p14:creationId xmlns:p14="http://schemas.microsoft.com/office/powerpoint/2010/main" val="457411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6" name="2 Rectángulo">
            <a:extLst>
              <a:ext uri="{FF2B5EF4-FFF2-40B4-BE49-F238E27FC236}">
                <a16:creationId xmlns:a16="http://schemas.microsoft.com/office/drawing/2014/main" id="{46EAA4C5-4EB5-4743-B085-95ECBF315CF1}"/>
              </a:ext>
            </a:extLst>
          </p:cNvPr>
          <p:cNvSpPr/>
          <p:nvPr/>
        </p:nvSpPr>
        <p:spPr>
          <a:xfrm>
            <a:off x="5991066" y="571093"/>
            <a:ext cx="2952328" cy="707886"/>
          </a:xfrm>
          <a:prstGeom prst="rect">
            <a:avLst/>
          </a:prstGeom>
        </p:spPr>
        <p:txBody>
          <a:bodyPr wrap="square">
            <a:spAutoFit/>
          </a:bodyPr>
          <a:lstStyle/>
          <a:p>
            <a:pPr lvl="0" algn="ctr">
              <a:defRPr/>
            </a:pPr>
            <a:r>
              <a:rPr lang="es-ES" sz="2000" b="1" u="sng" dirty="0">
                <a:solidFill>
                  <a:prstClr val="black"/>
                </a:solidFill>
                <a:ea typeface="SimSun" charset="-122"/>
              </a:rPr>
              <a:t>Módulo</a:t>
            </a:r>
          </a:p>
          <a:p>
            <a:pPr lvl="0" algn="ctr">
              <a:defRPr/>
            </a:pPr>
            <a:r>
              <a:rPr lang="es-ES" sz="2000" b="1" u="sng" dirty="0">
                <a:solidFill>
                  <a:prstClr val="black"/>
                </a:solidFill>
                <a:ea typeface="SimSun" charset="-122"/>
              </a:rPr>
              <a:t> Auxiliar de las Relaciones</a:t>
            </a:r>
          </a:p>
        </p:txBody>
      </p:sp>
      <p:sp>
        <p:nvSpPr>
          <p:cNvPr id="8" name="CuadroTexto 7">
            <a:extLst>
              <a:ext uri="{FF2B5EF4-FFF2-40B4-BE49-F238E27FC236}">
                <a16:creationId xmlns:a16="http://schemas.microsoft.com/office/drawing/2014/main" id="{F66721CE-ABA0-4636-A810-360C57569500}"/>
              </a:ext>
            </a:extLst>
          </p:cNvPr>
          <p:cNvSpPr txBox="1"/>
          <p:nvPr/>
        </p:nvSpPr>
        <p:spPr>
          <a:xfrm>
            <a:off x="149796" y="1037773"/>
            <a:ext cx="5625082" cy="2308324"/>
          </a:xfrm>
          <a:prstGeom prst="rect">
            <a:avLst/>
          </a:prstGeom>
          <a:noFill/>
        </p:spPr>
        <p:txBody>
          <a:bodyPr wrap="square">
            <a:spAutoFit/>
          </a:bodyPr>
          <a:lstStyle/>
          <a:p>
            <a:pPr algn="just"/>
            <a:r>
              <a:rPr lang="es-ES" dirty="0"/>
              <a:t>El mundo de las relaciones es, para muchas personas, el centro mismo de la satisfacción, de la frustración, de la intuición y del desarrollo. Para algunos se trata de una dimensión básica del aprendizaje y la transformación. Ahí es donde se encarnan la intimidad y el éxtasis, y de ahí también se derivan, junto a la necesidad de autonomía y comunión, el miedo a vernos abandonados y el de vernos desbordados.</a:t>
            </a:r>
          </a:p>
        </p:txBody>
      </p:sp>
      <p:grpSp>
        <p:nvGrpSpPr>
          <p:cNvPr id="7" name="Grupo 6">
            <a:extLst>
              <a:ext uri="{FF2B5EF4-FFF2-40B4-BE49-F238E27FC236}">
                <a16:creationId xmlns:a16="http://schemas.microsoft.com/office/drawing/2014/main" id="{EF907D1F-FAB7-4635-94C8-E8D936A98CE2}"/>
              </a:ext>
            </a:extLst>
          </p:cNvPr>
          <p:cNvGrpSpPr/>
          <p:nvPr/>
        </p:nvGrpSpPr>
        <p:grpSpPr>
          <a:xfrm>
            <a:off x="3892199" y="2496370"/>
            <a:ext cx="5075738" cy="3416320"/>
            <a:chOff x="2411760" y="2938614"/>
            <a:chExt cx="5435778" cy="3601613"/>
          </a:xfrm>
        </p:grpSpPr>
        <p:pic>
          <p:nvPicPr>
            <p:cNvPr id="8198" name="Picture 6" descr="Resultado de imagen de relaciones">
              <a:extLst>
                <a:ext uri="{FF2B5EF4-FFF2-40B4-BE49-F238E27FC236}">
                  <a16:creationId xmlns:a16="http://schemas.microsoft.com/office/drawing/2014/main" id="{F76F0AD1-0C0D-4144-9780-C3895AD06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717032"/>
              <a:ext cx="2712479" cy="172196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Ver las imágenes de origen">
              <a:extLst>
                <a:ext uri="{FF2B5EF4-FFF2-40B4-BE49-F238E27FC236}">
                  <a16:creationId xmlns:a16="http://schemas.microsoft.com/office/drawing/2014/main" id="{308049AD-CB7D-46E7-B664-0182EBCFC8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938614"/>
              <a:ext cx="2915498" cy="194505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areja De Lesbianas Infeliz Que Se Sienta En El Sofá En La Sala De Estar  Fotos, Retratos, Imágenes Y Fotografía De Archivo Libres De Derecho. Image  52804569.">
              <a:extLst>
                <a:ext uri="{FF2B5EF4-FFF2-40B4-BE49-F238E27FC236}">
                  <a16:creationId xmlns:a16="http://schemas.microsoft.com/office/drawing/2014/main" id="{E4D6BCBA-5420-4052-BA1B-311E10016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797152"/>
              <a:ext cx="2619375" cy="174307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CuadroTexto 15">
            <a:extLst>
              <a:ext uri="{FF2B5EF4-FFF2-40B4-BE49-F238E27FC236}">
                <a16:creationId xmlns:a16="http://schemas.microsoft.com/office/drawing/2014/main" id="{1C4EE657-3642-4418-8618-53CF329C4029}"/>
              </a:ext>
            </a:extLst>
          </p:cNvPr>
          <p:cNvSpPr txBox="1"/>
          <p:nvPr/>
        </p:nvSpPr>
        <p:spPr>
          <a:xfrm>
            <a:off x="176063" y="3604366"/>
            <a:ext cx="3518373" cy="2308324"/>
          </a:xfrm>
          <a:prstGeom prst="rect">
            <a:avLst/>
          </a:prstGeom>
          <a:noFill/>
        </p:spPr>
        <p:txBody>
          <a:bodyPr wrap="square">
            <a:spAutoFit/>
          </a:bodyPr>
          <a:lstStyle/>
          <a:p>
            <a:pPr algn="just"/>
            <a:r>
              <a:rPr lang="es-ES" dirty="0"/>
              <a:t>De él depende un conjunto de diferencias y similitudes integradas que unen y dividen a los hombres y a las mujeres y que se despliegan en el intercambio de energías masculina y femenina que tiñen las relaciones de cualquier orientación sexual. </a:t>
            </a:r>
          </a:p>
        </p:txBody>
      </p:sp>
    </p:spTree>
    <p:extLst>
      <p:ext uri="{BB962C8B-B14F-4D97-AF65-F5344CB8AC3E}">
        <p14:creationId xmlns:p14="http://schemas.microsoft.com/office/powerpoint/2010/main" val="1022341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91005B47-7CED-4012-8880-8DB6E13CA446}"/>
              </a:ext>
            </a:extLst>
          </p:cNvPr>
          <p:cNvSpPr/>
          <p:nvPr/>
        </p:nvSpPr>
        <p:spPr>
          <a:xfrm>
            <a:off x="467544" y="764704"/>
            <a:ext cx="5328592" cy="2862322"/>
          </a:xfrm>
          <a:prstGeom prst="rect">
            <a:avLst/>
          </a:prstGeom>
        </p:spPr>
        <p:txBody>
          <a:bodyPr wrap="square">
            <a:spAutoFit/>
          </a:bodyPr>
          <a:lstStyle/>
          <a:p>
            <a:pPr lvl="0" algn="just">
              <a:defRPr/>
            </a:pPr>
            <a:r>
              <a:rPr lang="es-ES" dirty="0">
                <a:solidFill>
                  <a:prstClr val="black"/>
                </a:solidFill>
                <a:ea typeface="SimSun" charset="-122"/>
              </a:rPr>
              <a:t>Nunca ha sido fácil ser un individuo responsable que mantiene una relación estrecha, amorosa y comprensiva con su pareja. Y la aceleración que caracteriza a la vida postmoderna no ha hecho más que complicar todavía más las cosas. Son muchos los cambios que, en las sociedades postmodernas, han experimentado las pautas del matrimonio y de la familia tradicional, generando complejidades sin procedentes en las relaciones íntimas activas y conscientes. </a:t>
            </a:r>
          </a:p>
        </p:txBody>
      </p:sp>
      <p:sp>
        <p:nvSpPr>
          <p:cNvPr id="7" name="CuadroTexto 6">
            <a:extLst>
              <a:ext uri="{FF2B5EF4-FFF2-40B4-BE49-F238E27FC236}">
                <a16:creationId xmlns:a16="http://schemas.microsoft.com/office/drawing/2014/main" id="{5C00159A-E555-4870-AB80-6C356EE71470}"/>
              </a:ext>
            </a:extLst>
          </p:cNvPr>
          <p:cNvSpPr txBox="1"/>
          <p:nvPr/>
        </p:nvSpPr>
        <p:spPr>
          <a:xfrm>
            <a:off x="467544" y="3888826"/>
            <a:ext cx="7272808" cy="2308324"/>
          </a:xfrm>
          <a:prstGeom prst="rect">
            <a:avLst/>
          </a:prstGeom>
          <a:noFill/>
        </p:spPr>
        <p:txBody>
          <a:bodyPr wrap="square">
            <a:spAutoFit/>
          </a:bodyPr>
          <a:lstStyle/>
          <a:p>
            <a:pPr algn="just"/>
            <a:r>
              <a:rPr lang="es-ES" dirty="0">
                <a:solidFill>
                  <a:prstClr val="black"/>
                </a:solidFill>
                <a:ea typeface="SimSun" charset="-122"/>
              </a:rPr>
              <a:t>El camino del desarrollo través de la relación comprometida requiere de los miembros de la pareja una práctica intensa y simultánea de la relación en medio de las múltiples paradojas que nos presenta la vida cotidiana. Aun así, el ámbito de la relación nos brinda una de las oportunidades vitales más ricas y de mayor potencial transformador. </a:t>
            </a:r>
            <a:r>
              <a:rPr lang="es-ES" dirty="0"/>
              <a:t>Es una forma de yoga profundo que puede ser ejercitado de maneras muy diferentes en los matrimonios tradicionales y en muchas formas de relación nuevas y no tradicionales.</a:t>
            </a:r>
          </a:p>
          <a:p>
            <a:endParaRPr lang="es-ES" dirty="0"/>
          </a:p>
        </p:txBody>
      </p:sp>
      <p:pic>
        <p:nvPicPr>
          <p:cNvPr id="8" name="Picture 4" descr="Resultado de imagen de relaciones">
            <a:extLst>
              <a:ext uri="{FF2B5EF4-FFF2-40B4-BE49-F238E27FC236}">
                <a16:creationId xmlns:a16="http://schemas.microsoft.com/office/drawing/2014/main" id="{27E3715A-DF2D-4501-9454-A03C7D4EE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593" y="1195371"/>
            <a:ext cx="2507906" cy="200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77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5F0769-2AED-4F91-9707-F4287EC4C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66" y="1340768"/>
            <a:ext cx="2256924" cy="3312367"/>
          </a:xfrm>
          <a:prstGeom prst="rect">
            <a:avLst/>
          </a:prstGeom>
        </p:spPr>
      </p:pic>
      <p:pic>
        <p:nvPicPr>
          <p:cNvPr id="6" name="Imagen 5">
            <a:extLst>
              <a:ext uri="{FF2B5EF4-FFF2-40B4-BE49-F238E27FC236}">
                <a16:creationId xmlns:a16="http://schemas.microsoft.com/office/drawing/2014/main" id="{573CD672-88EB-45D8-8A3D-A27A76E32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489514"/>
            <a:ext cx="3240360" cy="3878971"/>
          </a:xfrm>
          <a:prstGeom prst="rect">
            <a:avLst/>
          </a:prstGeom>
        </p:spPr>
      </p:pic>
      <p:sp>
        <p:nvSpPr>
          <p:cNvPr id="7" name="Rectángulo 6">
            <a:extLst>
              <a:ext uri="{FF2B5EF4-FFF2-40B4-BE49-F238E27FC236}">
                <a16:creationId xmlns:a16="http://schemas.microsoft.com/office/drawing/2014/main" id="{C95030F8-9950-4349-9F8A-63D6075B2013}"/>
              </a:ext>
            </a:extLst>
          </p:cNvPr>
          <p:cNvSpPr/>
          <p:nvPr/>
        </p:nvSpPr>
        <p:spPr>
          <a:xfrm>
            <a:off x="5433483" y="5815902"/>
            <a:ext cx="3192541" cy="369332"/>
          </a:xfrm>
          <a:prstGeom prst="rect">
            <a:avLst/>
          </a:prstGeom>
        </p:spPr>
        <p:txBody>
          <a:bodyPr wrap="none">
            <a:spAutoFit/>
          </a:bodyPr>
          <a:lstStyle/>
          <a:p>
            <a:r>
              <a:rPr lang="es-ES" dirty="0">
                <a:hlinkClick r:id="rId5"/>
              </a:rPr>
              <a:t>http://integralrelationship.com/</a:t>
            </a:r>
            <a:endParaRPr lang="es-ES" dirty="0"/>
          </a:p>
        </p:txBody>
      </p:sp>
    </p:spTree>
    <p:extLst>
      <p:ext uri="{BB962C8B-B14F-4D97-AF65-F5344CB8AC3E}">
        <p14:creationId xmlns:p14="http://schemas.microsoft.com/office/powerpoint/2010/main" val="852655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35B9838-905A-40A9-9CA1-96734DEB9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620688"/>
            <a:ext cx="2692400" cy="4064000"/>
          </a:xfrm>
          <a:prstGeom prst="rect">
            <a:avLst/>
          </a:prstGeom>
        </p:spPr>
      </p:pic>
      <p:pic>
        <p:nvPicPr>
          <p:cNvPr id="5" name="Imagen 4">
            <a:extLst>
              <a:ext uri="{FF2B5EF4-FFF2-40B4-BE49-F238E27FC236}">
                <a16:creationId xmlns:a16="http://schemas.microsoft.com/office/drawing/2014/main" id="{5C69D63E-592C-4327-BC57-CC425C2CE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994" y="1484784"/>
            <a:ext cx="2824923" cy="4233143"/>
          </a:xfrm>
          <a:prstGeom prst="rect">
            <a:avLst/>
          </a:prstGeom>
        </p:spPr>
      </p:pic>
      <p:sp>
        <p:nvSpPr>
          <p:cNvPr id="6" name="Rectángulo 5">
            <a:extLst>
              <a:ext uri="{FF2B5EF4-FFF2-40B4-BE49-F238E27FC236}">
                <a16:creationId xmlns:a16="http://schemas.microsoft.com/office/drawing/2014/main" id="{3048B501-87E9-41B6-BA1A-05B714F8BF37}"/>
              </a:ext>
            </a:extLst>
          </p:cNvPr>
          <p:cNvSpPr/>
          <p:nvPr/>
        </p:nvSpPr>
        <p:spPr>
          <a:xfrm>
            <a:off x="6660232" y="5949280"/>
            <a:ext cx="2249590" cy="369332"/>
          </a:xfrm>
          <a:prstGeom prst="rect">
            <a:avLst/>
          </a:prstGeom>
        </p:spPr>
        <p:txBody>
          <a:bodyPr wrap="none">
            <a:spAutoFit/>
          </a:bodyPr>
          <a:lstStyle/>
          <a:p>
            <a:r>
              <a:rPr lang="es-ES" dirty="0">
                <a:hlinkClick r:id="rId6"/>
              </a:rPr>
              <a:t>http://joe-perez.com/</a:t>
            </a:r>
            <a:endParaRPr lang="es-ES" dirty="0"/>
          </a:p>
        </p:txBody>
      </p:sp>
    </p:spTree>
    <p:extLst>
      <p:ext uri="{BB962C8B-B14F-4D97-AF65-F5344CB8AC3E}">
        <p14:creationId xmlns:p14="http://schemas.microsoft.com/office/powerpoint/2010/main" val="569912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E4CABDD0-37C2-466A-B26A-E8FAC6C9006D}"/>
              </a:ext>
            </a:extLst>
          </p:cNvPr>
          <p:cNvSpPr/>
          <p:nvPr/>
        </p:nvSpPr>
        <p:spPr>
          <a:xfrm>
            <a:off x="611560" y="404664"/>
            <a:ext cx="1800200" cy="400110"/>
          </a:xfrm>
          <a:prstGeom prst="rect">
            <a:avLst/>
          </a:prstGeom>
        </p:spPr>
        <p:txBody>
          <a:bodyPr wrap="square">
            <a:spAutoFit/>
          </a:bodyPr>
          <a:lstStyle/>
          <a:p>
            <a:pPr lvl="0" algn="ctr">
              <a:defRPr/>
            </a:pPr>
            <a:r>
              <a:rPr lang="es-ES" sz="2000" b="1" u="sng" dirty="0">
                <a:solidFill>
                  <a:prstClr val="black"/>
                </a:solidFill>
                <a:ea typeface="SimSun" charset="-122"/>
              </a:rPr>
              <a:t>Observaciones</a:t>
            </a:r>
          </a:p>
        </p:txBody>
      </p:sp>
      <p:sp>
        <p:nvSpPr>
          <p:cNvPr id="4" name="CuadroTexto 3">
            <a:extLst>
              <a:ext uri="{FF2B5EF4-FFF2-40B4-BE49-F238E27FC236}">
                <a16:creationId xmlns:a16="http://schemas.microsoft.com/office/drawing/2014/main" id="{42D6041E-8AB5-4BD3-BEB1-3664CDE4C6D6}"/>
              </a:ext>
            </a:extLst>
          </p:cNvPr>
          <p:cNvSpPr txBox="1"/>
          <p:nvPr/>
        </p:nvSpPr>
        <p:spPr>
          <a:xfrm>
            <a:off x="899592" y="1196752"/>
            <a:ext cx="5256584" cy="5078313"/>
          </a:xfrm>
          <a:prstGeom prst="rect">
            <a:avLst/>
          </a:prstGeom>
          <a:noFill/>
        </p:spPr>
        <p:txBody>
          <a:bodyPr wrap="square">
            <a:spAutoFit/>
          </a:bodyPr>
          <a:lstStyle/>
          <a:p>
            <a:pPr marL="285750" indent="-285750" algn="just">
              <a:buFont typeface="Arial" panose="020B0604020202020204" pitchFamily="34" charset="0"/>
              <a:buChar char="•"/>
            </a:pPr>
            <a:r>
              <a:rPr lang="es-ES" dirty="0"/>
              <a:t>El contenido de La Práctica Vital Integral que exponemos aquí, siempre es una sugerencia de cómo podemos implementar dicha práctica.</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 Cada persona puede con este modelo propuesto modificarlo para así trabajar aquellas áreas que considere más adecuadas para su propio desarrollo y crecimiento.</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Para más información: Consultar el libro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O  visitar las webs: </a:t>
            </a:r>
          </a:p>
          <a:p>
            <a:pPr marL="285750" indent="-285750" algn="just">
              <a:buFont typeface="Arial" panose="020B0604020202020204" pitchFamily="34" charset="0"/>
              <a:buChar char="•"/>
            </a:pPr>
            <a:endParaRPr lang="es-ES" dirty="0"/>
          </a:p>
          <a:p>
            <a:pPr marL="285750" indent="-285750" algn="just">
              <a:buFont typeface="Wingdings" panose="05000000000000000000" pitchFamily="2" charset="2"/>
              <a:buChar char="Ø"/>
            </a:pPr>
            <a:r>
              <a:rPr lang="en-US" dirty="0">
                <a:solidFill>
                  <a:schemeClr val="bg1"/>
                </a:solidFill>
              </a:rPr>
              <a:t>Integral Life Practice</a:t>
            </a:r>
            <a:endParaRPr lang="en-US" dirty="0">
              <a:solidFill>
                <a:schemeClr val="bg1"/>
              </a:solidFill>
              <a:hlinkClick r:id="rId3">
                <a:extLst>
                  <a:ext uri="{A12FA001-AC4F-418D-AE19-62706E023703}">
                    <ahyp:hlinkClr xmlns:ahyp="http://schemas.microsoft.com/office/drawing/2018/hyperlinkcolor" val="tx"/>
                  </a:ext>
                </a:extLst>
              </a:hlinkClick>
            </a:endParaRPr>
          </a:p>
          <a:p>
            <a:pPr marL="285750" indent="-285750" algn="just">
              <a:buFont typeface="Wingdings" panose="05000000000000000000" pitchFamily="2" charset="2"/>
              <a:buChar char="Ø"/>
            </a:pPr>
            <a:r>
              <a:rPr lang="en-US" dirty="0">
                <a:solidFill>
                  <a:schemeClr val="bg1"/>
                </a:solidFill>
                <a:hlinkClick r:id="rId3">
                  <a:extLst>
                    <a:ext uri="{A12FA001-AC4F-418D-AE19-62706E023703}">
                      <ahyp:hlinkClr xmlns:ahyp="http://schemas.microsoft.com/office/drawing/2018/hyperlinkcolor" val="tx"/>
                    </a:ext>
                  </a:extLst>
                </a:hlinkClick>
              </a:rPr>
              <a:t>Integral Life Practice (terrypatten.com)</a:t>
            </a:r>
            <a:endParaRPr lang="en-US" dirty="0">
              <a:solidFill>
                <a:schemeClr val="bg1"/>
              </a:solidFill>
            </a:endParaRPr>
          </a:p>
          <a:p>
            <a:pPr marL="285750" indent="-285750" algn="just">
              <a:buFont typeface="Wingdings" panose="05000000000000000000" pitchFamily="2" charset="2"/>
              <a:buChar char="Ø"/>
            </a:pPr>
            <a:r>
              <a:rPr lang="en-US" dirty="0">
                <a:solidFill>
                  <a:schemeClr val="bg1"/>
                </a:solidFill>
                <a:hlinkClick r:id="rId4">
                  <a:extLst>
                    <a:ext uri="{A12FA001-AC4F-418D-AE19-62706E023703}">
                      <ahyp:hlinkClr xmlns:ahyp="http://schemas.microsoft.com/office/drawing/2018/hyperlinkcolor" val="tx"/>
                    </a:ext>
                  </a:extLst>
                </a:hlinkClick>
              </a:rPr>
              <a:t>Integral Life Practice (Version 1.1)</a:t>
            </a:r>
            <a:endParaRPr lang="en-US" dirty="0">
              <a:solidFill>
                <a:schemeClr val="bg1"/>
              </a:solidFill>
            </a:endParaRPr>
          </a:p>
          <a:p>
            <a:pPr marL="285750" indent="-285750" algn="just">
              <a:buFont typeface="Wingdings" panose="05000000000000000000" pitchFamily="2" charset="2"/>
              <a:buChar char="Ø"/>
            </a:pPr>
            <a:r>
              <a:rPr lang="es-ES" dirty="0">
                <a:solidFill>
                  <a:schemeClr val="bg1"/>
                </a:solidFill>
                <a:hlinkClick r:id="rId5">
                  <a:extLst>
                    <a:ext uri="{A12FA001-AC4F-418D-AE19-62706E023703}">
                      <ahyp:hlinkClr xmlns:ahyp="http://schemas.microsoft.com/office/drawing/2018/hyperlinkcolor" val="tx"/>
                    </a:ext>
                  </a:extLst>
                </a:hlinkClick>
              </a:rPr>
              <a:t>Integral </a:t>
            </a:r>
            <a:r>
              <a:rPr lang="es-ES" dirty="0" err="1">
                <a:solidFill>
                  <a:schemeClr val="bg1"/>
                </a:solidFill>
                <a:hlinkClick r:id="rId5">
                  <a:extLst>
                    <a:ext uri="{A12FA001-AC4F-418D-AE19-62706E023703}">
                      <ahyp:hlinkClr xmlns:ahyp="http://schemas.microsoft.com/office/drawing/2018/hyperlinkcolor" val="tx"/>
                    </a:ext>
                  </a:extLst>
                </a:hlinkClick>
              </a:rPr>
              <a:t>Life</a:t>
            </a:r>
            <a:r>
              <a:rPr lang="es-ES" dirty="0">
                <a:solidFill>
                  <a:schemeClr val="bg1"/>
                </a:solidFill>
                <a:hlinkClick r:id="rId5">
                  <a:extLst>
                    <a:ext uri="{A12FA001-AC4F-418D-AE19-62706E023703}">
                      <ahyp:hlinkClr xmlns:ahyp="http://schemas.microsoft.com/office/drawing/2018/hyperlinkcolor" val="tx"/>
                    </a:ext>
                  </a:extLst>
                </a:hlinkClick>
              </a:rPr>
              <a:t> </a:t>
            </a:r>
            <a:r>
              <a:rPr lang="es-ES" dirty="0" err="1">
                <a:solidFill>
                  <a:schemeClr val="bg1"/>
                </a:solidFill>
                <a:hlinkClick r:id="rId5">
                  <a:extLst>
                    <a:ext uri="{A12FA001-AC4F-418D-AE19-62706E023703}">
                      <ahyp:hlinkClr xmlns:ahyp="http://schemas.microsoft.com/office/drawing/2018/hyperlinkcolor" val="tx"/>
                    </a:ext>
                  </a:extLst>
                </a:hlinkClick>
              </a:rPr>
              <a:t>Practice</a:t>
            </a:r>
            <a:r>
              <a:rPr lang="es-ES" dirty="0">
                <a:solidFill>
                  <a:schemeClr val="bg1"/>
                </a:solidFill>
                <a:hlinkClick r:id="rId5">
                  <a:extLst>
                    <a:ext uri="{A12FA001-AC4F-418D-AE19-62706E023703}">
                      <ahyp:hlinkClr xmlns:ahyp="http://schemas.microsoft.com/office/drawing/2018/hyperlinkcolor" val="tx"/>
                    </a:ext>
                  </a:extLst>
                </a:hlinkClick>
              </a:rPr>
              <a:t> (En Integral </a:t>
            </a:r>
            <a:r>
              <a:rPr lang="es-ES" dirty="0" err="1">
                <a:solidFill>
                  <a:schemeClr val="bg1"/>
                </a:solidFill>
                <a:hlinkClick r:id="rId5">
                  <a:extLst>
                    <a:ext uri="{A12FA001-AC4F-418D-AE19-62706E023703}">
                      <ahyp:hlinkClr xmlns:ahyp="http://schemas.microsoft.com/office/drawing/2018/hyperlinkcolor" val="tx"/>
                    </a:ext>
                  </a:extLst>
                </a:hlinkClick>
              </a:rPr>
              <a:t>Life</a:t>
            </a:r>
            <a:r>
              <a:rPr lang="es-ES" dirty="0">
                <a:solidFill>
                  <a:schemeClr val="bg1"/>
                </a:solidFill>
                <a:hlinkClick r:id="rId5">
                  <a:extLst>
                    <a:ext uri="{A12FA001-AC4F-418D-AE19-62706E023703}">
                      <ahyp:hlinkClr xmlns:ahyp="http://schemas.microsoft.com/office/drawing/2018/hyperlinkcolor" val="tx"/>
                    </a:ext>
                  </a:extLst>
                </a:hlinkClick>
              </a:rPr>
              <a:t>)</a:t>
            </a:r>
            <a:endParaRPr lang="es-ES" dirty="0">
              <a:solidFill>
                <a:schemeClr val="bg1"/>
              </a:solidFill>
            </a:endParaRPr>
          </a:p>
          <a:p>
            <a:pPr marL="285750" indent="-285750" algn="just">
              <a:buFont typeface="Arial" panose="020B0604020202020204" pitchFamily="34" charset="0"/>
              <a:buChar char="•"/>
            </a:pPr>
            <a:endParaRPr lang="es-ES" dirty="0"/>
          </a:p>
        </p:txBody>
      </p:sp>
      <p:pic>
        <p:nvPicPr>
          <p:cNvPr id="10242" name="Picture 2" descr="LA PRACTICA INTEGRAL DE VIDA - KEN WILBER; TERRY PATTEN; ADAM LEONARD -  9788472457515">
            <a:extLst>
              <a:ext uri="{FF2B5EF4-FFF2-40B4-BE49-F238E27FC236}">
                <a16:creationId xmlns:a16="http://schemas.microsoft.com/office/drawing/2014/main" id="{A25412FE-9122-4472-A492-147481E0A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3284984"/>
            <a:ext cx="2232248" cy="274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233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E4CABDD0-37C2-466A-B26A-E8FAC6C9006D}"/>
              </a:ext>
            </a:extLst>
          </p:cNvPr>
          <p:cNvSpPr/>
          <p:nvPr/>
        </p:nvSpPr>
        <p:spPr>
          <a:xfrm>
            <a:off x="539552" y="692696"/>
            <a:ext cx="2952328" cy="400110"/>
          </a:xfrm>
          <a:prstGeom prst="rect">
            <a:avLst/>
          </a:prstGeom>
        </p:spPr>
        <p:txBody>
          <a:bodyPr wrap="square">
            <a:spAutoFit/>
          </a:bodyPr>
          <a:lstStyle/>
          <a:p>
            <a:pPr lvl="0" algn="ctr">
              <a:defRPr/>
            </a:pPr>
            <a:r>
              <a:rPr lang="es-ES" sz="2000" b="1" u="sng" dirty="0">
                <a:solidFill>
                  <a:prstClr val="black"/>
                </a:solidFill>
                <a:ea typeface="SimSun" charset="-122"/>
              </a:rPr>
              <a:t>Consideraciones Finales</a:t>
            </a:r>
          </a:p>
        </p:txBody>
      </p:sp>
      <p:sp>
        <p:nvSpPr>
          <p:cNvPr id="6" name="CuadroTexto 5">
            <a:extLst>
              <a:ext uri="{FF2B5EF4-FFF2-40B4-BE49-F238E27FC236}">
                <a16:creationId xmlns:a16="http://schemas.microsoft.com/office/drawing/2014/main" id="{D406C011-E6BE-4F2B-A934-297F188C4855}"/>
              </a:ext>
            </a:extLst>
          </p:cNvPr>
          <p:cNvSpPr txBox="1"/>
          <p:nvPr/>
        </p:nvSpPr>
        <p:spPr>
          <a:xfrm>
            <a:off x="1331640" y="1628800"/>
            <a:ext cx="6192688" cy="2585323"/>
          </a:xfrm>
          <a:prstGeom prst="rect">
            <a:avLst/>
          </a:prstGeom>
          <a:noFill/>
        </p:spPr>
        <p:txBody>
          <a:bodyPr wrap="square">
            <a:spAutoFit/>
          </a:bodyPr>
          <a:lstStyle/>
          <a:p>
            <a:pPr algn="just"/>
            <a:r>
              <a:rPr lang="es-ES" dirty="0"/>
              <a:t>Llegamos al final y tan sólo nos queda animarles a que inicien en sus vidas la práctica Integral Vital pues es la mejor forma que tenemos para desarrollar todas nuestras capacidades y habilidades de nuestros cuerpos, mentes y espíritus en el Yo, la Cultura y la Naturaleza…!!!</a:t>
            </a:r>
          </a:p>
          <a:p>
            <a:pPr algn="just"/>
            <a:endParaRPr lang="es-ES" dirty="0"/>
          </a:p>
          <a:p>
            <a:pPr algn="just"/>
            <a:endParaRPr lang="es-ES" dirty="0"/>
          </a:p>
          <a:p>
            <a:pPr algn="just"/>
            <a:r>
              <a:rPr lang="es-ES" dirty="0"/>
              <a:t>Y… Recuerda:</a:t>
            </a:r>
          </a:p>
          <a:p>
            <a:pPr algn="just"/>
            <a:endParaRPr lang="es-ES" dirty="0"/>
          </a:p>
        </p:txBody>
      </p:sp>
      <p:pic>
        <p:nvPicPr>
          <p:cNvPr id="10" name="Imagen 9" descr="Código QR&#10;&#10;Descripción generada automáticamente">
            <a:extLst>
              <a:ext uri="{FF2B5EF4-FFF2-40B4-BE49-F238E27FC236}">
                <a16:creationId xmlns:a16="http://schemas.microsoft.com/office/drawing/2014/main" id="{D4929ED2-6F96-47D1-9E49-2F0E94C06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3356992"/>
            <a:ext cx="4871956" cy="2736304"/>
          </a:xfrm>
          <a:prstGeom prst="rect">
            <a:avLst/>
          </a:prstGeom>
        </p:spPr>
      </p:pic>
    </p:spTree>
    <p:extLst>
      <p:ext uri="{BB962C8B-B14F-4D97-AF65-F5344CB8AC3E}">
        <p14:creationId xmlns:p14="http://schemas.microsoft.com/office/powerpoint/2010/main" val="3757112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txBox="1">
            <a:spLocks noChangeArrowheads="1"/>
          </p:cNvSpPr>
          <p:nvPr/>
        </p:nvSpPr>
        <p:spPr>
          <a:xfrm>
            <a:off x="683568" y="1412776"/>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s-ES" sz="4400" b="1" i="0" u="none" strike="noStrike" kern="1200" cap="none" spc="0" normalizeH="0" baseline="0" noProof="0" dirty="0">
                <a:ln>
                  <a:noFill/>
                </a:ln>
                <a:solidFill>
                  <a:schemeClr val="tx1"/>
                </a:solidFill>
                <a:effectLst/>
                <a:uLnTx/>
                <a:uFillTx/>
                <a:latin typeface="+mj-lt"/>
                <a:ea typeface="+mj-ea"/>
                <a:cs typeface="+mj-cs"/>
              </a:rPr>
              <a:t>VISION INTEGRAL</a:t>
            </a:r>
          </a:p>
        </p:txBody>
      </p:sp>
      <p:pic>
        <p:nvPicPr>
          <p:cNvPr id="4" name="Picture 4"/>
          <p:cNvPicPr>
            <a:picLocks noChangeAspect="1" noChangeArrowheads="1"/>
          </p:cNvPicPr>
          <p:nvPr/>
        </p:nvPicPr>
        <p:blipFill>
          <a:blip r:embed="rId3" cstate="print"/>
          <a:srcRect/>
          <a:stretch>
            <a:fillRect/>
          </a:stretch>
        </p:blipFill>
        <p:spPr bwMode="auto">
          <a:xfrm>
            <a:off x="3347864" y="2852936"/>
            <a:ext cx="2404274" cy="2362095"/>
          </a:xfrm>
          <a:prstGeom prst="rect">
            <a:avLst/>
          </a:prstGeom>
          <a:solidFill>
            <a:srgbClr val="4F81BD"/>
          </a:solidFill>
          <a:ln w="9525">
            <a:noFill/>
            <a:round/>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F602298-FB73-4BEC-BCB3-CAE1352A08B2}"/>
              </a:ext>
            </a:extLst>
          </p:cNvPr>
          <p:cNvSpPr/>
          <p:nvPr/>
        </p:nvSpPr>
        <p:spPr>
          <a:xfrm>
            <a:off x="301577" y="1024274"/>
            <a:ext cx="6264696" cy="4247317"/>
          </a:xfrm>
          <a:prstGeom prst="rect">
            <a:avLst/>
          </a:prstGeom>
        </p:spPr>
        <p:txBody>
          <a:bodyPr wrap="square">
            <a:spAutoFit/>
          </a:bodyPr>
          <a:lstStyle/>
          <a:p>
            <a:pPr marL="285750" indent="-285750" algn="just">
              <a:buFont typeface="Arial" panose="020B0604020202020204" pitchFamily="34" charset="0"/>
              <a:buChar char="•"/>
            </a:pPr>
            <a:r>
              <a:rPr lang="es-ES" b="1" u="sng" dirty="0"/>
              <a:t>Modular</a:t>
            </a:r>
            <a:r>
              <a:rPr lang="es-ES" b="1" dirty="0"/>
              <a:t>, significa que podemos combinar la práctica de áreas o “módulos” concretos.</a:t>
            </a:r>
          </a:p>
          <a:p>
            <a:pPr marL="285750" indent="-285750" algn="just">
              <a:buFont typeface="Arial" panose="020B0604020202020204" pitchFamily="34" charset="0"/>
              <a:buChar char="•"/>
            </a:pPr>
            <a:r>
              <a:rPr lang="es-ES" b="1" u="sng" dirty="0"/>
              <a:t>Escalable</a:t>
            </a:r>
            <a:r>
              <a:rPr lang="es-ES" b="1" dirty="0"/>
              <a:t>, es decir, adaptable al tiempo (poco o mucho) de que dispongamos.</a:t>
            </a:r>
          </a:p>
          <a:p>
            <a:pPr marL="285750" indent="-285750" algn="just">
              <a:buFont typeface="Arial" panose="020B0604020202020204" pitchFamily="34" charset="0"/>
              <a:buChar char="•"/>
            </a:pPr>
            <a:r>
              <a:rPr lang="es-ES" b="1" u="sng" dirty="0"/>
              <a:t>Adaptable</a:t>
            </a:r>
            <a:r>
              <a:rPr lang="es-ES" b="1" dirty="0"/>
              <a:t> a cualquier estilo de vida, lo que nos permite diseñar programas adaptados a nuestras necesidades básicas.</a:t>
            </a:r>
          </a:p>
          <a:p>
            <a:pPr marL="285750" indent="-285750" algn="just">
              <a:buFont typeface="Arial" panose="020B0604020202020204" pitchFamily="34" charset="0"/>
              <a:buChar char="•"/>
            </a:pPr>
            <a:r>
              <a:rPr lang="es-ES" b="1" u="sng" dirty="0"/>
              <a:t>Condensada</a:t>
            </a:r>
            <a:r>
              <a:rPr lang="es-ES" b="1" dirty="0"/>
              <a:t>, en el sentido de que, despojando a las prácticas tradicionales de su bagaje cultural y religioso, resume su esencia y nos proporciona una forma concentrada y eficaz de práctica muy aplicable al mundo postmoderno.</a:t>
            </a:r>
          </a:p>
          <a:p>
            <a:pPr marL="285750" indent="-285750" algn="just">
              <a:buFont typeface="Arial" panose="020B0604020202020204" pitchFamily="34" charset="0"/>
              <a:buChar char="•"/>
            </a:pPr>
            <a:r>
              <a:rPr lang="es-ES" b="1" u="sng" dirty="0"/>
              <a:t>Integral</a:t>
            </a:r>
            <a:r>
              <a:rPr lang="es-ES" b="1" dirty="0"/>
              <a:t> es decir, basada en una tecnología OCON, un marco de referencia “OmniCuadrante y OmniNivel” que nos permite cartografiar las muchas capacidades intrínsecas del ser humano.</a:t>
            </a:r>
          </a:p>
        </p:txBody>
      </p:sp>
      <p:sp>
        <p:nvSpPr>
          <p:cNvPr id="4" name="Rectángulo 3">
            <a:extLst>
              <a:ext uri="{FF2B5EF4-FFF2-40B4-BE49-F238E27FC236}">
                <a16:creationId xmlns:a16="http://schemas.microsoft.com/office/drawing/2014/main" id="{B155D23F-D449-4100-A4EF-4CEB5CB588A4}"/>
              </a:ext>
            </a:extLst>
          </p:cNvPr>
          <p:cNvSpPr/>
          <p:nvPr/>
        </p:nvSpPr>
        <p:spPr>
          <a:xfrm>
            <a:off x="179512" y="260648"/>
            <a:ext cx="8640960" cy="646331"/>
          </a:xfrm>
          <a:prstGeom prst="rect">
            <a:avLst/>
          </a:prstGeom>
        </p:spPr>
        <p:txBody>
          <a:bodyPr wrap="square">
            <a:spAutoFit/>
          </a:bodyPr>
          <a:lstStyle/>
          <a:p>
            <a:pPr algn="just"/>
            <a:r>
              <a:rPr lang="es-ES" b="1" dirty="0"/>
              <a:t>La Práctica Vital Integral que presentamos está compuesta de cuatro módulos esenciales más cinco módulos auxiliares. Se caracteriza por ser:</a:t>
            </a:r>
          </a:p>
        </p:txBody>
      </p:sp>
      <p:sp>
        <p:nvSpPr>
          <p:cNvPr id="5" name="Rectángulo 4">
            <a:extLst>
              <a:ext uri="{FF2B5EF4-FFF2-40B4-BE49-F238E27FC236}">
                <a16:creationId xmlns:a16="http://schemas.microsoft.com/office/drawing/2014/main" id="{58CD932A-EDFC-4A20-B9F6-604D56494C83}"/>
              </a:ext>
            </a:extLst>
          </p:cNvPr>
          <p:cNvSpPr/>
          <p:nvPr/>
        </p:nvSpPr>
        <p:spPr>
          <a:xfrm>
            <a:off x="251520" y="5388886"/>
            <a:ext cx="8640960" cy="923330"/>
          </a:xfrm>
          <a:prstGeom prst="rect">
            <a:avLst/>
          </a:prstGeom>
        </p:spPr>
        <p:txBody>
          <a:bodyPr wrap="square">
            <a:spAutoFit/>
          </a:bodyPr>
          <a:lstStyle/>
          <a:p>
            <a:pPr algn="just"/>
            <a:r>
              <a:rPr lang="es-ES" b="1" dirty="0"/>
              <a:t>Este tipo de entrenamiento transformador acelera el crecimiento, aumenta la probabilidad de un desarrollo sano y profundiza la capacidad de vivir una vida realmente transformadora.</a:t>
            </a:r>
          </a:p>
        </p:txBody>
      </p:sp>
      <p:pic>
        <p:nvPicPr>
          <p:cNvPr id="7" name="Imagen 6">
            <a:extLst>
              <a:ext uri="{FF2B5EF4-FFF2-40B4-BE49-F238E27FC236}">
                <a16:creationId xmlns:a16="http://schemas.microsoft.com/office/drawing/2014/main" id="{B71F5660-2D70-4436-B5F4-8EAA7BAEE8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44931">
            <a:off x="6629578" y="1890416"/>
            <a:ext cx="2466112" cy="19926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1600" y="692696"/>
            <a:ext cx="5832648" cy="56371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2 Rectángulo">
            <a:extLst>
              <a:ext uri="{FF2B5EF4-FFF2-40B4-BE49-F238E27FC236}">
                <a16:creationId xmlns:a16="http://schemas.microsoft.com/office/drawing/2014/main" id="{2A25D15E-C199-42E6-8575-E71FD8070757}"/>
              </a:ext>
            </a:extLst>
          </p:cNvPr>
          <p:cNvSpPr/>
          <p:nvPr/>
        </p:nvSpPr>
        <p:spPr>
          <a:xfrm>
            <a:off x="7092280" y="711146"/>
            <a:ext cx="1656184" cy="830997"/>
          </a:xfrm>
          <a:prstGeom prst="rect">
            <a:avLst/>
          </a:prstGeom>
        </p:spPr>
        <p:txBody>
          <a:bodyPr wrap="square">
            <a:spAutoFit/>
          </a:bodyPr>
          <a:lstStyle/>
          <a:p>
            <a:pPr lvl="0" algn="ctr">
              <a:defRPr/>
            </a:pPr>
            <a:r>
              <a:rPr lang="es-ES" sz="2400" b="1" u="sng" dirty="0">
                <a:solidFill>
                  <a:prstClr val="black"/>
                </a:solidFill>
                <a:ea typeface="SimSun" charset="-122"/>
              </a:rPr>
              <a:t>Módulos</a:t>
            </a:r>
          </a:p>
          <a:p>
            <a:pPr lvl="0" algn="ctr">
              <a:defRPr/>
            </a:pPr>
            <a:r>
              <a:rPr lang="es-ES" sz="2400" b="1" u="sng" dirty="0">
                <a:solidFill>
                  <a:prstClr val="black"/>
                </a:solidFill>
                <a:ea typeface="SimSun" charset="-122"/>
              </a:rPr>
              <a:t> Esenciales</a:t>
            </a:r>
          </a:p>
        </p:txBody>
      </p:sp>
    </p:spTree>
    <p:extLst>
      <p:ext uri="{BB962C8B-B14F-4D97-AF65-F5344CB8AC3E}">
        <p14:creationId xmlns:p14="http://schemas.microsoft.com/office/powerpoint/2010/main" val="8440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1 Rectángulo"/>
          <p:cNvSpPr/>
          <p:nvPr/>
        </p:nvSpPr>
        <p:spPr>
          <a:xfrm>
            <a:off x="323528" y="404664"/>
            <a:ext cx="2664296" cy="461665"/>
          </a:xfrm>
          <a:prstGeom prst="rect">
            <a:avLst/>
          </a:prstGeom>
        </p:spPr>
        <p:txBody>
          <a:bodyPr wrap="square">
            <a:spAutoFit/>
          </a:bodyPr>
          <a:lstStyle/>
          <a:p>
            <a:pPr lvl="0">
              <a:defRPr/>
            </a:pPr>
            <a:r>
              <a:rPr lang="es-ES" sz="2400" b="1" u="sng" dirty="0">
                <a:solidFill>
                  <a:prstClr val="black"/>
                </a:solidFill>
                <a:ea typeface="SimSun" charset="-122"/>
              </a:rPr>
              <a:t>Módulo del Cuerpo</a:t>
            </a:r>
          </a:p>
        </p:txBody>
      </p:sp>
      <p:sp>
        <p:nvSpPr>
          <p:cNvPr id="4" name="Rectángulo 3">
            <a:extLst>
              <a:ext uri="{FF2B5EF4-FFF2-40B4-BE49-F238E27FC236}">
                <a16:creationId xmlns:a16="http://schemas.microsoft.com/office/drawing/2014/main" id="{C4BE2A1C-9F84-433B-A052-B6577206F59E}"/>
              </a:ext>
            </a:extLst>
          </p:cNvPr>
          <p:cNvSpPr/>
          <p:nvPr/>
        </p:nvSpPr>
        <p:spPr>
          <a:xfrm>
            <a:off x="368507" y="1052736"/>
            <a:ext cx="3123373" cy="4524315"/>
          </a:xfrm>
          <a:prstGeom prst="rect">
            <a:avLst/>
          </a:prstGeom>
        </p:spPr>
        <p:txBody>
          <a:bodyPr wrap="square">
            <a:spAutoFit/>
          </a:bodyPr>
          <a:lstStyle/>
          <a:p>
            <a:pPr algn="just"/>
            <a:r>
              <a:rPr lang="es-ES" b="1" dirty="0"/>
              <a:t>Este módulo pone el acento en la puesta a punto y el entrenamiento del cuerpo para procurarle salud y bienestar, entendiendo el concepto de “cuerpo” en sentido amplio y extenso como el componente externo material de la conciencia. Según sea la consistencia y densidad del mismo podemos distinguir:</a:t>
            </a:r>
          </a:p>
          <a:p>
            <a:pPr algn="just"/>
            <a:endParaRPr lang="es-ES" b="1" dirty="0"/>
          </a:p>
          <a:p>
            <a:pPr marL="285750" indent="-285750" algn="just">
              <a:buFont typeface="Arial" panose="020B0604020202020204" pitchFamily="34" charset="0"/>
              <a:buChar char="•"/>
            </a:pPr>
            <a:r>
              <a:rPr lang="es-ES" b="1" dirty="0"/>
              <a:t>El cuerpo físico</a:t>
            </a:r>
          </a:p>
          <a:p>
            <a:pPr marL="285750" indent="-285750" algn="just">
              <a:buFont typeface="Arial" panose="020B0604020202020204" pitchFamily="34" charset="0"/>
              <a:buChar char="•"/>
            </a:pPr>
            <a:r>
              <a:rPr lang="es-ES" b="1" dirty="0"/>
              <a:t>El cuerpo sutil</a:t>
            </a:r>
          </a:p>
          <a:p>
            <a:pPr marL="285750" indent="-285750" algn="just">
              <a:buFont typeface="Arial" panose="020B0604020202020204" pitchFamily="34" charset="0"/>
              <a:buChar char="•"/>
            </a:pPr>
            <a:r>
              <a:rPr lang="es-ES" b="1" dirty="0"/>
              <a:t>El cuerpo causal</a:t>
            </a:r>
          </a:p>
        </p:txBody>
      </p:sp>
      <p:grpSp>
        <p:nvGrpSpPr>
          <p:cNvPr id="5" name="Grupo 4">
            <a:extLst>
              <a:ext uri="{FF2B5EF4-FFF2-40B4-BE49-F238E27FC236}">
                <a16:creationId xmlns:a16="http://schemas.microsoft.com/office/drawing/2014/main" id="{510D66A5-FD2F-409A-A9F0-195EB46533AD}"/>
              </a:ext>
            </a:extLst>
          </p:cNvPr>
          <p:cNvGrpSpPr/>
          <p:nvPr/>
        </p:nvGrpSpPr>
        <p:grpSpPr>
          <a:xfrm>
            <a:off x="3761656" y="1473378"/>
            <a:ext cx="5121696" cy="3559543"/>
            <a:chOff x="3761656" y="1473378"/>
            <a:chExt cx="5121696" cy="3559543"/>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761656" y="1473378"/>
              <a:ext cx="5058816" cy="3161760"/>
            </a:xfrm>
            <a:prstGeom prst="rect">
              <a:avLst/>
            </a:prstGeom>
            <a:noFill/>
          </p:spPr>
        </p:pic>
        <p:sp>
          <p:nvSpPr>
            <p:cNvPr id="3" name="Rectángulo 2">
              <a:extLst>
                <a:ext uri="{FF2B5EF4-FFF2-40B4-BE49-F238E27FC236}">
                  <a16:creationId xmlns:a16="http://schemas.microsoft.com/office/drawing/2014/main" id="{7F8C4554-10CD-4C02-8EBE-855258D76586}"/>
                </a:ext>
              </a:extLst>
            </p:cNvPr>
            <p:cNvSpPr/>
            <p:nvPr/>
          </p:nvSpPr>
          <p:spPr>
            <a:xfrm>
              <a:off x="4067944" y="4725144"/>
              <a:ext cx="4815408" cy="307777"/>
            </a:xfrm>
            <a:prstGeom prst="rect">
              <a:avLst/>
            </a:prstGeom>
          </p:spPr>
          <p:txBody>
            <a:bodyPr wrap="square">
              <a:spAutoFit/>
            </a:bodyPr>
            <a:lstStyle/>
            <a:p>
              <a:pPr algn="just"/>
              <a:r>
                <a:rPr lang="es-ES" sz="1400" dirty="0"/>
                <a:t>Cuerpo Físico                 Cuerpo Sutil                     Cuerpo Causal</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C:\Users\Jose\SkyDrive\Documentos\Integralium\Público\Práctica Integral\Modelo Previo Práctica Integral\Entrenamiento Tres Cuerpos\Practica Integral - Cuerpo.jpg"/>
          <p:cNvPicPr>
            <a:picLocks noChangeAspect="1" noChangeArrowheads="1"/>
          </p:cNvPicPr>
          <p:nvPr/>
        </p:nvPicPr>
        <p:blipFill>
          <a:blip r:embed="rId3" cstate="print"/>
          <a:srcRect/>
          <a:stretch>
            <a:fillRect/>
          </a:stretch>
        </p:blipFill>
        <p:spPr bwMode="auto">
          <a:xfrm>
            <a:off x="4572000" y="188640"/>
            <a:ext cx="4344957" cy="6288590"/>
          </a:xfrm>
          <a:prstGeom prst="rect">
            <a:avLst/>
          </a:prstGeom>
          <a:noFill/>
        </p:spPr>
      </p:pic>
      <p:sp>
        <p:nvSpPr>
          <p:cNvPr id="3" name="Rectángulo 2">
            <a:extLst>
              <a:ext uri="{FF2B5EF4-FFF2-40B4-BE49-F238E27FC236}">
                <a16:creationId xmlns:a16="http://schemas.microsoft.com/office/drawing/2014/main" id="{B79F0D68-7BC5-4AE2-AC55-A71BEE4A41E8}"/>
              </a:ext>
            </a:extLst>
          </p:cNvPr>
          <p:cNvSpPr/>
          <p:nvPr/>
        </p:nvSpPr>
        <p:spPr>
          <a:xfrm>
            <a:off x="227508" y="980728"/>
            <a:ext cx="3960440" cy="2862322"/>
          </a:xfrm>
          <a:prstGeom prst="rect">
            <a:avLst/>
          </a:prstGeom>
        </p:spPr>
        <p:txBody>
          <a:bodyPr wrap="square">
            <a:spAutoFit/>
          </a:bodyPr>
          <a:lstStyle/>
          <a:p>
            <a:pPr algn="just"/>
            <a:r>
              <a:rPr lang="es-ES" b="1" dirty="0"/>
              <a:t>Para proceder a esa puesta a punto y entrenamiento podemos utilizar diferentes técnicas según el cuerpo que sea:</a:t>
            </a:r>
          </a:p>
          <a:p>
            <a:pPr algn="just"/>
            <a:endParaRPr lang="es-ES" b="1" dirty="0"/>
          </a:p>
          <a:p>
            <a:pPr marL="285750" indent="-285750" algn="just">
              <a:buFont typeface="Arial" panose="020B0604020202020204" pitchFamily="34" charset="0"/>
              <a:buChar char="•"/>
            </a:pPr>
            <a:r>
              <a:rPr lang="es-ES" b="1" dirty="0"/>
              <a:t>Para el cuerpo físico, Pilates.</a:t>
            </a:r>
          </a:p>
          <a:p>
            <a:pPr marL="285750" indent="-285750" algn="just">
              <a:buFont typeface="Arial" panose="020B0604020202020204" pitchFamily="34" charset="0"/>
              <a:buChar char="•"/>
            </a:pPr>
            <a:endParaRPr lang="es-ES" b="1" dirty="0"/>
          </a:p>
          <a:p>
            <a:pPr marL="285750" indent="-285750" algn="just">
              <a:buFont typeface="Arial" panose="020B0604020202020204" pitchFamily="34" charset="0"/>
              <a:buChar char="•"/>
            </a:pPr>
            <a:r>
              <a:rPr lang="es-ES" b="1" dirty="0"/>
              <a:t>Para el cuerpo sutil, Chi Kung, Tai Chi</a:t>
            </a:r>
          </a:p>
          <a:p>
            <a:pPr marL="285750" indent="-285750" algn="just">
              <a:buFont typeface="Arial" panose="020B0604020202020204" pitchFamily="34" charset="0"/>
              <a:buChar char="•"/>
            </a:pPr>
            <a:endParaRPr lang="es-ES" b="1" dirty="0"/>
          </a:p>
          <a:p>
            <a:pPr marL="285750" indent="-285750" algn="just">
              <a:buFont typeface="Arial" panose="020B0604020202020204" pitchFamily="34" charset="0"/>
              <a:buChar char="•"/>
            </a:pPr>
            <a:r>
              <a:rPr lang="es-ES" b="1" dirty="0"/>
              <a:t>Para el Cuerpo causal,  Meditación</a:t>
            </a:r>
          </a:p>
        </p:txBody>
      </p:sp>
    </p:spTree>
    <p:extLst>
      <p:ext uri="{BB962C8B-B14F-4D97-AF65-F5344CB8AC3E}">
        <p14:creationId xmlns:p14="http://schemas.microsoft.com/office/powerpoint/2010/main" val="970733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C92AA2F1-C24E-4151-B074-E96B2D6CDBE6}"/>
              </a:ext>
            </a:extLst>
          </p:cNvPr>
          <p:cNvGrpSpPr/>
          <p:nvPr/>
        </p:nvGrpSpPr>
        <p:grpSpPr>
          <a:xfrm>
            <a:off x="229460" y="202191"/>
            <a:ext cx="8685079" cy="1538883"/>
            <a:chOff x="323528" y="332656"/>
            <a:chExt cx="8685079" cy="1538883"/>
          </a:xfrm>
        </p:grpSpPr>
        <p:sp>
          <p:nvSpPr>
            <p:cNvPr id="3" name="Rectángulo 2">
              <a:extLst>
                <a:ext uri="{FF2B5EF4-FFF2-40B4-BE49-F238E27FC236}">
                  <a16:creationId xmlns:a16="http://schemas.microsoft.com/office/drawing/2014/main" id="{B79F0D68-7BC5-4AE2-AC55-A71BEE4A41E8}"/>
                </a:ext>
              </a:extLst>
            </p:cNvPr>
            <p:cNvSpPr/>
            <p:nvPr/>
          </p:nvSpPr>
          <p:spPr>
            <a:xfrm>
              <a:off x="323528" y="332656"/>
              <a:ext cx="2880320" cy="369332"/>
            </a:xfrm>
            <a:prstGeom prst="rect">
              <a:avLst/>
            </a:prstGeom>
          </p:spPr>
          <p:txBody>
            <a:bodyPr wrap="square">
              <a:spAutoFit/>
            </a:bodyPr>
            <a:lstStyle/>
            <a:p>
              <a:pPr algn="just"/>
              <a:r>
                <a:rPr lang="es-ES" b="1" dirty="0"/>
                <a:t>Para el cuerpo físico, Pilates</a:t>
              </a:r>
            </a:p>
          </p:txBody>
        </p:sp>
        <p:sp>
          <p:nvSpPr>
            <p:cNvPr id="2" name="Rectángulo 1">
              <a:extLst>
                <a:ext uri="{FF2B5EF4-FFF2-40B4-BE49-F238E27FC236}">
                  <a16:creationId xmlns:a16="http://schemas.microsoft.com/office/drawing/2014/main" id="{41859FC5-C92C-4756-8698-B626AB449A1C}"/>
                </a:ext>
              </a:extLst>
            </p:cNvPr>
            <p:cNvSpPr/>
            <p:nvPr/>
          </p:nvSpPr>
          <p:spPr>
            <a:xfrm>
              <a:off x="349529" y="701988"/>
              <a:ext cx="8659078" cy="1169551"/>
            </a:xfrm>
            <a:prstGeom prst="rect">
              <a:avLst/>
            </a:prstGeom>
          </p:spPr>
          <p:txBody>
            <a:bodyPr wrap="square">
              <a:spAutoFit/>
            </a:bodyPr>
            <a:lstStyle/>
            <a:p>
              <a:r>
                <a:rPr lang="es-ES" dirty="0">
                  <a:hlinkClick r:id="rId3"/>
                </a:rPr>
                <a:t>http://blogpilates.es/que-es-pilates-todo/</a:t>
              </a:r>
              <a:endParaRPr lang="es-ES" dirty="0"/>
            </a:p>
            <a:p>
              <a:endParaRPr lang="es-ES" sz="800" dirty="0"/>
            </a:p>
            <a:p>
              <a:r>
                <a:rPr lang="es-ES" dirty="0">
                  <a:hlinkClick r:id="rId4"/>
                </a:rPr>
                <a:t>https://guiafitness.com/ejercicios-basicos-pilates.html</a:t>
              </a:r>
              <a:endParaRPr lang="es-ES" dirty="0"/>
            </a:p>
            <a:p>
              <a:endParaRPr lang="es-ES" sz="800" dirty="0"/>
            </a:p>
            <a:p>
              <a:r>
                <a:rPr lang="es-ES" dirty="0">
                  <a:hlinkClick r:id="rId5"/>
                </a:rPr>
                <a:t>https://www.bienestarfitness.com/pilates/clase-completa-de-pilates-basico-en-video/</a:t>
              </a:r>
              <a:endParaRPr lang="es-ES" dirty="0"/>
            </a:p>
          </p:txBody>
        </p:sp>
      </p:grpSp>
      <p:grpSp>
        <p:nvGrpSpPr>
          <p:cNvPr id="7" name="Grupo 6">
            <a:extLst>
              <a:ext uri="{FF2B5EF4-FFF2-40B4-BE49-F238E27FC236}">
                <a16:creationId xmlns:a16="http://schemas.microsoft.com/office/drawing/2014/main" id="{575117DA-99CA-496F-A670-CA13C8C4CE06}"/>
              </a:ext>
            </a:extLst>
          </p:cNvPr>
          <p:cNvGrpSpPr/>
          <p:nvPr/>
        </p:nvGrpSpPr>
        <p:grpSpPr>
          <a:xfrm>
            <a:off x="229460" y="2274281"/>
            <a:ext cx="8684832" cy="1853376"/>
            <a:chOff x="229460" y="2499712"/>
            <a:chExt cx="8684832" cy="1853376"/>
          </a:xfrm>
        </p:grpSpPr>
        <p:sp>
          <p:nvSpPr>
            <p:cNvPr id="5" name="Rectángulo 4">
              <a:extLst>
                <a:ext uri="{FF2B5EF4-FFF2-40B4-BE49-F238E27FC236}">
                  <a16:creationId xmlns:a16="http://schemas.microsoft.com/office/drawing/2014/main" id="{D604BDCD-0154-4E7F-8B25-9541749B2B5E}"/>
                </a:ext>
              </a:extLst>
            </p:cNvPr>
            <p:cNvSpPr/>
            <p:nvPr/>
          </p:nvSpPr>
          <p:spPr>
            <a:xfrm>
              <a:off x="229460" y="2499712"/>
              <a:ext cx="3672408" cy="369332"/>
            </a:xfrm>
            <a:prstGeom prst="rect">
              <a:avLst/>
            </a:prstGeom>
          </p:spPr>
          <p:txBody>
            <a:bodyPr wrap="square">
              <a:spAutoFit/>
            </a:bodyPr>
            <a:lstStyle/>
            <a:p>
              <a:pPr algn="just"/>
              <a:r>
                <a:rPr lang="es-ES" b="1" dirty="0"/>
                <a:t>Para el cuerpo sutil, Chi Kung, Tai Chi</a:t>
              </a:r>
            </a:p>
          </p:txBody>
        </p:sp>
        <p:sp>
          <p:nvSpPr>
            <p:cNvPr id="8" name="Rectángulo 7">
              <a:extLst>
                <a:ext uri="{FF2B5EF4-FFF2-40B4-BE49-F238E27FC236}">
                  <a16:creationId xmlns:a16="http://schemas.microsoft.com/office/drawing/2014/main" id="{9CD9FB10-A608-4A26-B44E-DBAC55B3522C}"/>
                </a:ext>
              </a:extLst>
            </p:cNvPr>
            <p:cNvSpPr/>
            <p:nvPr/>
          </p:nvSpPr>
          <p:spPr>
            <a:xfrm>
              <a:off x="255214" y="2906538"/>
              <a:ext cx="8659078" cy="1446550"/>
            </a:xfrm>
            <a:prstGeom prst="rect">
              <a:avLst/>
            </a:prstGeom>
          </p:spPr>
          <p:txBody>
            <a:bodyPr wrap="square">
              <a:spAutoFit/>
            </a:bodyPr>
            <a:lstStyle/>
            <a:p>
              <a:r>
                <a:rPr lang="es-ES" dirty="0">
                  <a:hlinkClick r:id="rId6"/>
                </a:rPr>
                <a:t>https://ymaa.com/</a:t>
              </a:r>
              <a:endParaRPr lang="es-ES" dirty="0"/>
            </a:p>
            <a:p>
              <a:endParaRPr lang="es-ES" sz="800" dirty="0"/>
            </a:p>
            <a:p>
              <a:r>
                <a:rPr lang="es-ES" dirty="0">
                  <a:hlinkClick r:id="rId7"/>
                </a:rPr>
                <a:t>http://www.institutoqigong.com/</a:t>
              </a:r>
              <a:endParaRPr lang="es-ES" dirty="0"/>
            </a:p>
            <a:p>
              <a:endParaRPr lang="es-ES" sz="800" dirty="0"/>
            </a:p>
            <a:p>
              <a:r>
                <a:rPr lang="es-ES" dirty="0">
                  <a:hlinkClick r:id="rId8"/>
                </a:rPr>
                <a:t>https://www.youtube.com/watch?v=l9D6Jb2nFrQ</a:t>
              </a:r>
              <a:endParaRPr lang="es-ES" dirty="0"/>
            </a:p>
            <a:p>
              <a:endParaRPr lang="es-ES" dirty="0"/>
            </a:p>
          </p:txBody>
        </p:sp>
      </p:grpSp>
      <p:grpSp>
        <p:nvGrpSpPr>
          <p:cNvPr id="10" name="Grupo 9">
            <a:extLst>
              <a:ext uri="{FF2B5EF4-FFF2-40B4-BE49-F238E27FC236}">
                <a16:creationId xmlns:a16="http://schemas.microsoft.com/office/drawing/2014/main" id="{EC64F242-413D-4DBF-8B82-2AAA967FF841}"/>
              </a:ext>
            </a:extLst>
          </p:cNvPr>
          <p:cNvGrpSpPr/>
          <p:nvPr/>
        </p:nvGrpSpPr>
        <p:grpSpPr>
          <a:xfrm>
            <a:off x="221824" y="4341431"/>
            <a:ext cx="8684832" cy="1815882"/>
            <a:chOff x="229460" y="4660864"/>
            <a:chExt cx="8684832" cy="1815882"/>
          </a:xfrm>
        </p:grpSpPr>
        <p:sp>
          <p:nvSpPr>
            <p:cNvPr id="4" name="Rectángulo 3">
              <a:extLst>
                <a:ext uri="{FF2B5EF4-FFF2-40B4-BE49-F238E27FC236}">
                  <a16:creationId xmlns:a16="http://schemas.microsoft.com/office/drawing/2014/main" id="{2E045943-DCBE-4D0A-BD07-C0AA6D6D5565}"/>
                </a:ext>
              </a:extLst>
            </p:cNvPr>
            <p:cNvSpPr/>
            <p:nvPr/>
          </p:nvSpPr>
          <p:spPr>
            <a:xfrm>
              <a:off x="229460" y="4660864"/>
              <a:ext cx="3528392" cy="369332"/>
            </a:xfrm>
            <a:prstGeom prst="rect">
              <a:avLst/>
            </a:prstGeom>
          </p:spPr>
          <p:txBody>
            <a:bodyPr wrap="square">
              <a:spAutoFit/>
            </a:bodyPr>
            <a:lstStyle/>
            <a:p>
              <a:pPr algn="just"/>
              <a:r>
                <a:rPr lang="es-ES" b="1" dirty="0"/>
                <a:t>Para el Cuerpo causal,  Meditación</a:t>
              </a:r>
            </a:p>
          </p:txBody>
        </p:sp>
        <p:sp>
          <p:nvSpPr>
            <p:cNvPr id="9" name="Rectángulo 8">
              <a:extLst>
                <a:ext uri="{FF2B5EF4-FFF2-40B4-BE49-F238E27FC236}">
                  <a16:creationId xmlns:a16="http://schemas.microsoft.com/office/drawing/2014/main" id="{DF2E7243-E4F9-4B70-BC59-6D397389BC65}"/>
                </a:ext>
              </a:extLst>
            </p:cNvPr>
            <p:cNvSpPr/>
            <p:nvPr/>
          </p:nvSpPr>
          <p:spPr>
            <a:xfrm>
              <a:off x="255214" y="5030196"/>
              <a:ext cx="8659078" cy="1446550"/>
            </a:xfrm>
            <a:prstGeom prst="rect">
              <a:avLst/>
            </a:prstGeom>
          </p:spPr>
          <p:txBody>
            <a:bodyPr wrap="square">
              <a:spAutoFit/>
            </a:bodyPr>
            <a:lstStyle/>
            <a:p>
              <a:r>
                <a:rPr lang="es-ES" dirty="0">
                  <a:hlinkClick r:id="rId9"/>
                </a:rPr>
                <a:t>https://es.wikihow.com/meditar</a:t>
              </a:r>
              <a:endParaRPr lang="es-ES" dirty="0"/>
            </a:p>
            <a:p>
              <a:endParaRPr lang="es-ES" sz="800" dirty="0"/>
            </a:p>
            <a:p>
              <a:r>
                <a:rPr lang="es-ES" dirty="0">
                  <a:hlinkClick r:id="rId10"/>
                </a:rPr>
                <a:t>https://www.youtube.com/watch?v=X4QFPGgUKwk</a:t>
              </a:r>
              <a:endParaRPr lang="es-ES" dirty="0"/>
            </a:p>
            <a:p>
              <a:endParaRPr lang="es-ES" sz="800" dirty="0"/>
            </a:p>
            <a:p>
              <a:r>
                <a:rPr lang="es-ES" dirty="0">
                  <a:hlinkClick r:id="rId11"/>
                </a:rPr>
                <a:t>https://www.youtube.com/watch?v=SRUOR0fi2j0</a:t>
              </a:r>
              <a:endParaRPr lang="es-ES" dirty="0"/>
            </a:p>
            <a:p>
              <a:endParaRPr lang="es-ES" dirty="0"/>
            </a:p>
          </p:txBody>
        </p:sp>
      </p:grpSp>
      <p:pic>
        <p:nvPicPr>
          <p:cNvPr id="11" name="Imagen 10">
            <a:extLst>
              <a:ext uri="{FF2B5EF4-FFF2-40B4-BE49-F238E27FC236}">
                <a16:creationId xmlns:a16="http://schemas.microsoft.com/office/drawing/2014/main" id="{BF2DD912-1868-4901-A023-D2C4DD08A5BA}"/>
              </a:ext>
            </a:extLst>
          </p:cNvPr>
          <p:cNvPicPr>
            <a:picLocks noChangeAspect="1"/>
          </p:cNvPicPr>
          <p:nvPr/>
        </p:nvPicPr>
        <p:blipFill>
          <a:blip r:embed="rId12"/>
          <a:stretch>
            <a:fillRect/>
          </a:stretch>
        </p:blipFill>
        <p:spPr>
          <a:xfrm>
            <a:off x="5313013" y="2236607"/>
            <a:ext cx="3601279" cy="2880320"/>
          </a:xfrm>
          <a:prstGeom prst="rect">
            <a:avLst/>
          </a:prstGeom>
        </p:spPr>
      </p:pic>
    </p:spTree>
    <p:extLst>
      <p:ext uri="{BB962C8B-B14F-4D97-AF65-F5344CB8AC3E}">
        <p14:creationId xmlns:p14="http://schemas.microsoft.com/office/powerpoint/2010/main" val="8456819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3002</Words>
  <Application>Microsoft Office PowerPoint</Application>
  <PresentationFormat>Presentación en pantalla (4:3)</PresentationFormat>
  <Paragraphs>189</Paragraphs>
  <Slides>46</Slides>
  <Notes>5</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3" baseType="lpstr">
      <vt:lpstr>Arial</vt:lpstr>
      <vt:lpstr>Calibri</vt:lpstr>
      <vt:lpstr>Courier New</vt:lpstr>
      <vt:lpstr>Times New Roman</vt:lpstr>
      <vt:lpstr>Wingdings</vt:lpstr>
      <vt:lpstr>Tema de Office</vt:lpstr>
      <vt:lpstr>Objeto empaquetador del shell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ARAUJO64</dc:creator>
  <cp:lastModifiedBy>Jose Araujo</cp:lastModifiedBy>
  <cp:revision>267</cp:revision>
  <dcterms:created xsi:type="dcterms:W3CDTF">2011-04-17T18:48:27Z</dcterms:created>
  <dcterms:modified xsi:type="dcterms:W3CDTF">2021-04-23T23:11:30Z</dcterms:modified>
</cp:coreProperties>
</file>