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58" r:id="rId4"/>
    <p:sldId id="260" r:id="rId5"/>
    <p:sldId id="261" r:id="rId6"/>
    <p:sldId id="276" r:id="rId7"/>
    <p:sldId id="262" r:id="rId8"/>
    <p:sldId id="264" r:id="rId9"/>
    <p:sldId id="267" r:id="rId10"/>
    <p:sldId id="275" r:id="rId11"/>
    <p:sldId id="270" r:id="rId12"/>
    <p:sldId id="303" r:id="rId13"/>
    <p:sldId id="304" r:id="rId14"/>
    <p:sldId id="272" r:id="rId15"/>
    <p:sldId id="305" r:id="rId16"/>
    <p:sldId id="271" r:id="rId17"/>
    <p:sldId id="308" r:id="rId18"/>
    <p:sldId id="273" r:id="rId19"/>
    <p:sldId id="307" r:id="rId20"/>
    <p:sldId id="278" r:id="rId21"/>
    <p:sldId id="310" r:id="rId22"/>
    <p:sldId id="309" r:id="rId23"/>
    <p:sldId id="277" r:id="rId24"/>
    <p:sldId id="26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B7AF-1F7D-4CD5-AFD6-DF02DA5859C3}" type="datetimeFigureOut">
              <a:rPr lang="es-ES"/>
              <a:pPr/>
              <a:t>25/10/2014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7E9CA-38E5-4812-8455-BB09E74BADC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7E9CA-38E5-4812-8455-BB09E74BADC7}" type="slidenum">
              <a:rPr lang="es-ES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2030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7E9CA-38E5-4812-8455-BB09E74BADC7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10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7E9CA-38E5-4812-8455-BB09E74BADC7}" type="slidenum">
              <a:rPr lang="es-ES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186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7E9CA-38E5-4812-8455-BB09E74BADC7}" type="slidenum">
              <a:rPr lang="es-ES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812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09F1-71D8-4E57-A2DF-C6DD3998A1A2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390B-4F12-422E-B77A-0FC151AC00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wmWdP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D8NcI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D8Nkr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1drv.ms/1D8Nuy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D8NFu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D8O3c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wmXKo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wmYdX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1drv.ms/1D8LmHp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1drv.ms/1wmYzx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1drv.ms/1wmYY3b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12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D8Lw1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drv.ms/1D8LIxJ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ocumentos%20Adjuntos/Qu&#233;%20es%20un%20SOI.doc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1drv.ms/1wmVSv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1drv.ms/1D8Mx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84213" y="12684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VISION INTEGRAL</a:t>
            </a: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323528" y="3212976"/>
            <a:ext cx="7776864" cy="1080120"/>
          </a:xfrm>
          <a:prstGeom prst="rect">
            <a:avLst/>
          </a:prstGeom>
        </p:spPr>
        <p:txBody>
          <a:bodyPr/>
          <a:lstStyle/>
          <a:p>
            <a:pPr marL="342900" indent="-342900" algn="ctr" hangingPunct="1">
              <a:lnSpc>
                <a:spcPct val="102000"/>
              </a:lnSpc>
              <a:spcAft>
                <a:spcPts val="1425"/>
              </a:spcAft>
              <a:buFont typeface="Times New Roman" pitchFamily="16" charset="0"/>
              <a:buNone/>
              <a:defRPr/>
            </a:pPr>
            <a:r>
              <a:rPr lang="es-ES" sz="3200" b="1" kern="0" dirty="0">
                <a:solidFill>
                  <a:schemeClr val="bg1"/>
                </a:solidFill>
                <a:latin typeface="+mn-lt"/>
                <a:ea typeface="+mn-ea"/>
              </a:rPr>
              <a:t>		</a:t>
            </a:r>
            <a:r>
              <a:rPr lang="es-ES" sz="3200" b="1" kern="0" dirty="0" smtClean="0">
                <a:solidFill>
                  <a:schemeClr val="bg1"/>
                </a:solidFill>
                <a:latin typeface="+mn-lt"/>
                <a:ea typeface="+mn-ea"/>
              </a:rPr>
              <a:t>UNA </a:t>
            </a:r>
            <a:r>
              <a:rPr lang="es-ES" sz="3200" b="1" kern="0" dirty="0">
                <a:solidFill>
                  <a:schemeClr val="bg1"/>
                </a:solidFill>
                <a:latin typeface="+mn-lt"/>
                <a:ea typeface="+mn-ea"/>
              </a:rPr>
              <a:t>NUEVA VISIÓN DE LA </a:t>
            </a:r>
            <a:r>
              <a:rPr lang="es-ES" sz="3200" b="1" kern="0" dirty="0" smtClean="0">
                <a:solidFill>
                  <a:schemeClr val="bg1"/>
                </a:solidFill>
                <a:latin typeface="+mn-lt"/>
                <a:ea typeface="+mn-ea"/>
              </a:rPr>
              <a:t>REALIDAD PARA </a:t>
            </a:r>
            <a:r>
              <a:rPr lang="es-ES" sz="3200" b="1" kern="0" dirty="0">
                <a:solidFill>
                  <a:schemeClr val="bg1"/>
                </a:solidFill>
                <a:latin typeface="+mn-lt"/>
                <a:ea typeface="+mn-ea"/>
              </a:rPr>
              <a:t>UN MUNDO EN TRANSFORMACIÓN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5890" y="4797424"/>
            <a:ext cx="1612186" cy="1583903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544" y="2050976"/>
            <a:ext cx="64087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Un ejemplo rápido puede ayudar a ilustrar esto: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Imagínese tratando de entender los componentes de una exitosa reunión en el trabajo. Usted quiere recurrir a puntos de vista psicológico y creencias culturales (el interior de los individuos y grupos), así como observaciones de comportamiento y la dinámica de organización (el exterior de los individuos y grupos) para apreciar lo que está involucrado en la realización de reuniones de la pena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rebuchet MS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377941999_95b31bde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2656"/>
            <a:ext cx="2325571" cy="241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1000" y="647558"/>
            <a:ext cx="7071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>
                <a:latin typeface="+mj-lt"/>
                <a:ea typeface="Times New Roman"/>
                <a:cs typeface="Times New Roman"/>
                <a:hlinkClick r:id="rId3"/>
              </a:rPr>
              <a:t>Todos los niveles: Profundidad y Complejidad</a:t>
            </a:r>
            <a:endParaRPr lang="es-ES" sz="2800" u="sng" dirty="0"/>
          </a:p>
        </p:txBody>
      </p:sp>
      <p:pic>
        <p:nvPicPr>
          <p:cNvPr id="4" name="3 Imagen" descr="322082257_7ce3bc5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420888"/>
            <a:ext cx="2923381" cy="338437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556792"/>
            <a:ext cx="49685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Los niveles o estadios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son las diferentes secuencias o hitos a través de los cuales va surgiendo el desarrollo.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Puede entenderse, de una manera más rígida como estructuras que van emergiendo  y que a medida que van apareciendo van desarrollando formas más omniabarcantes;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igualmente también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de un modo más flexible como olas o corrientes que de forma más o menos fluida van avanzando modos cada vez más expansivos e inclusivos.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816968"/>
            <a:ext cx="46805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Según queramos hacer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más o menos simple o complejo el modelo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podemos utilizar diferentes modalidades de escala de niveles.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Así el modelo más simple es el  modelo de tres niveles 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lang="es-E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Ej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,:</a:t>
            </a:r>
          </a:p>
          <a:p>
            <a:pPr lvl="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 Prepersonal</a:t>
            </a:r>
          </a:p>
          <a:p>
            <a:pPr lvl="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  Personal</a:t>
            </a:r>
          </a:p>
          <a:p>
            <a:pPr lvl="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 Transpersona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" name="5 Imagen" descr="3 Nive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2331298" cy="259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03848" y="764704"/>
            <a:ext cx="46805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  <a:hlinkClick r:id="rId3"/>
              </a:rPr>
              <a:t>Altitud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 La </a:t>
            </a:r>
            <a:r>
              <a:rPr lang="es-E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Altitud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 es el grado general de desarrollo (es decir, el grado de conciencia o el grado de complejidad) aplicable a cualquier línea.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" name="3 Imagen" descr="Esc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96752"/>
            <a:ext cx="792088" cy="4826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1000" y="647558"/>
            <a:ext cx="8223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>
                <a:latin typeface="+mj-lt"/>
                <a:ea typeface="Times New Roman"/>
                <a:cs typeface="Times New Roman"/>
                <a:hlinkClick r:id="rId3"/>
              </a:rPr>
              <a:t>Todas las líneas: Diferentes capacidades de desarrollo</a:t>
            </a:r>
            <a:endParaRPr lang="es-ES" sz="2800" u="sng" dirty="0"/>
          </a:p>
        </p:txBody>
      </p:sp>
      <p:pic>
        <p:nvPicPr>
          <p:cNvPr id="3" name="2 Imagen" descr="43898466_05c3907f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789040"/>
            <a:ext cx="3602736" cy="223224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67544" y="1844824"/>
            <a:ext cx="5184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Las líneas de desarrollo son las distintas inteligencias o habilidades que poseemos. Esas distintas inteligencias se hallan en proceso de crecimiento y desarrollo, es decir, se despliegan a lo largo de estadios sucesivos.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43898466_05c3907f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60848"/>
            <a:ext cx="2804121" cy="3024337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3928" y="836712"/>
            <a:ext cx="4680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  <a:hlinkClick r:id="rId4"/>
              </a:rPr>
              <a:t>Psicógrafo Integral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Es una forma gráfica que </a:t>
            </a:r>
            <a:r>
              <a:rPr lang="es-ES" sz="2000" b="1" dirty="0" smtClean="0"/>
              <a:t>nos proporciona una forma muy sencilla de representar las líneas de desarrollo o inteligencias múltiples.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>
                <a:latin typeface="+mj-lt"/>
                <a:ea typeface="Times New Roman"/>
                <a:cs typeface="Times New Roman"/>
                <a:hlinkClick r:id="rId3"/>
              </a:rPr>
              <a:t>Todos los Estados: Expresiones Temporales</a:t>
            </a:r>
            <a:endParaRPr lang="es-ES" sz="2800" u="sng" dirty="0"/>
          </a:p>
        </p:txBody>
      </p:sp>
      <p:pic>
        <p:nvPicPr>
          <p:cNvPr id="3" name="2 Imagen" descr="43744868_448e3f3a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24744"/>
            <a:ext cx="3096344" cy="167874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71600" y="3356992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En el superior izquierdo, por ejemplo son los tres grandes estados naturales de vigilia, sueño y sueño profundo; estados de meditación, y experiencias cumbres (a todos los cuales se puede acceder desde cualquier nivel desarrollo).</a:t>
            </a:r>
          </a:p>
          <a:p>
            <a:pPr algn="just"/>
            <a:endParaRPr lang="es-ES" sz="800" b="1" dirty="0" smtClean="0"/>
          </a:p>
          <a:p>
            <a:pPr algn="just"/>
            <a:r>
              <a:rPr lang="es-ES" sz="2000" b="1" dirty="0" smtClean="0"/>
              <a:t>Otros ejemplos de los estados son: estados cerebrales en el superior derecho; estados culturales (por ejemplo, la histeria de masas) en la parte inferior izquierda; y</a:t>
            </a:r>
            <a:br>
              <a:rPr lang="es-ES" sz="2000" b="1" dirty="0" smtClean="0"/>
            </a:br>
            <a:r>
              <a:rPr lang="es-ES" sz="2000" b="1" dirty="0" smtClean="0"/>
              <a:t>los estados del tiempo en la parte inferior derecha.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15616" y="1556792"/>
            <a:ext cx="43924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Los estados son aspectos fugaces, temporales de los fenómenos que se encuentran en los cuadrantes.</a:t>
            </a:r>
          </a:p>
          <a:p>
            <a:pPr algn="just"/>
            <a:endParaRPr lang="es-ES" sz="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95936" y="908720"/>
            <a:ext cx="4680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  <a:hlinkClick r:id="rId3"/>
              </a:rPr>
              <a:t>Entrenamiento de los estados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Es posible adiestrarse a entrar en estados superiores de conciencia y convertir a esa práctica en una dimensión habitual de nuestra experiencia vital.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755576" y="2276872"/>
            <a:ext cx="3168352" cy="2916557"/>
            <a:chOff x="1043608" y="2348880"/>
            <a:chExt cx="3554710" cy="2988565"/>
          </a:xfrm>
        </p:grpSpPr>
        <p:pic>
          <p:nvPicPr>
            <p:cNvPr id="4" name="3 Imagen" descr="MEDITA~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792" y="3284984"/>
              <a:ext cx="1898526" cy="2052461"/>
            </a:xfrm>
            <a:prstGeom prst="rect">
              <a:avLst/>
            </a:prstGeom>
          </p:spPr>
        </p:pic>
        <p:pic>
          <p:nvPicPr>
            <p:cNvPr id="3" name="2 Imagen" descr="ondas_cerebrale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608" y="2348880"/>
              <a:ext cx="2275583" cy="17281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76672"/>
            <a:ext cx="54151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u="sng" dirty="0" smtClean="0">
                <a:latin typeface="+mj-lt"/>
                <a:ea typeface="Times New Roman"/>
                <a:cs typeface="Times New Roman"/>
                <a:hlinkClick r:id="rId3"/>
              </a:rPr>
              <a:t>Todos los Tipos: Distintos Modelos</a:t>
            </a:r>
            <a:endParaRPr lang="es-ES" sz="2800" b="1" u="sng" dirty="0" smtClean="0">
              <a:latin typeface="+mj-lt"/>
              <a:ea typeface="Times New Roman"/>
              <a:cs typeface="Times New Roman"/>
            </a:endParaRPr>
          </a:p>
          <a:p>
            <a:pPr algn="just"/>
            <a:endParaRPr lang="es-ES_tradnl" sz="2000" b="1" u="sng" dirty="0" smtClean="0">
              <a:latin typeface="+mj-lt"/>
              <a:cs typeface="Times New Roman"/>
            </a:endParaRPr>
          </a:p>
          <a:p>
            <a:pPr algn="just"/>
            <a:r>
              <a:rPr lang="es-ES" sz="2000" b="1" dirty="0" smtClean="0"/>
              <a:t>Los Tipos se refiere a la modalidad en la que puede presentarse los elementos de la Visión Integral.</a:t>
            </a:r>
          </a:p>
          <a:p>
            <a:pPr algn="just"/>
            <a:endParaRPr lang="es-ES" sz="2000" b="1" dirty="0" smtClean="0"/>
          </a:p>
          <a:p>
            <a:pPr algn="just"/>
            <a:r>
              <a:rPr lang="es-ES" sz="2000" b="1" dirty="0" smtClean="0"/>
              <a:t>Hay una variedad  numerosa de tipologías. Una de ellas es la que se presenta a  través de lo masculino y lo femenino.  Otras: El eneagrama, la tipología de Myers-Briggs.</a:t>
            </a:r>
            <a:endParaRPr lang="es-ES" sz="2000" b="1" u="sng" dirty="0"/>
          </a:p>
        </p:txBody>
      </p:sp>
      <p:grpSp>
        <p:nvGrpSpPr>
          <p:cNvPr id="8" name="7 Grupo"/>
          <p:cNvGrpSpPr/>
          <p:nvPr/>
        </p:nvGrpSpPr>
        <p:grpSpPr>
          <a:xfrm>
            <a:off x="4932040" y="2420888"/>
            <a:ext cx="3838967" cy="3407256"/>
            <a:chOff x="5796136" y="404664"/>
            <a:chExt cx="3838967" cy="3407256"/>
          </a:xfrm>
        </p:grpSpPr>
        <p:pic>
          <p:nvPicPr>
            <p:cNvPr id="4" name="3 Imagen" descr="Eneagram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6136" y="1700808"/>
              <a:ext cx="1668081" cy="1728192"/>
            </a:xfrm>
            <a:prstGeom prst="rect">
              <a:avLst/>
            </a:prstGeom>
          </p:spPr>
        </p:pic>
        <p:pic>
          <p:nvPicPr>
            <p:cNvPr id="3" name="2 Imagen" descr="Tipo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8304" y="404664"/>
              <a:ext cx="904543" cy="1728192"/>
            </a:xfrm>
            <a:prstGeom prst="rect">
              <a:avLst/>
            </a:prstGeom>
          </p:spPr>
        </p:pic>
        <p:pic>
          <p:nvPicPr>
            <p:cNvPr id="6" name="5 Imagen" descr="Myers-Brigg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2320" y="2132856"/>
              <a:ext cx="2182783" cy="16790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1268760"/>
            <a:ext cx="4680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  <a:hlinkClick r:id="rId3"/>
              </a:rPr>
              <a:t>Tipos sanos/Tipos patológicos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También conviene recordar la existencia de versiones sanas y de versiones enfermizas de cada uno de los tipos.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6084168" y="2132856"/>
            <a:ext cx="2376264" cy="2808312"/>
            <a:chOff x="3491880" y="1772816"/>
            <a:chExt cx="1296144" cy="1732193"/>
          </a:xfrm>
        </p:grpSpPr>
        <p:pic>
          <p:nvPicPr>
            <p:cNvPr id="4" name="3 Imagen" descr="Pulga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0" y="1772816"/>
              <a:ext cx="720080" cy="940105"/>
            </a:xfrm>
            <a:prstGeom prst="rect">
              <a:avLst/>
            </a:prstGeom>
          </p:spPr>
        </p:pic>
        <p:pic>
          <p:nvPicPr>
            <p:cNvPr id="5" name="4 Imagen" descr="Pulga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4067944" y="2564904"/>
              <a:ext cx="720080" cy="9401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55576" y="548680"/>
            <a:ext cx="1584325" cy="2087562"/>
            <a:chOff x="128" y="167"/>
            <a:chExt cx="2012" cy="275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28" y="167"/>
              <a:ext cx="2012" cy="27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rgbClr val="00FFFF"/>
                </a:gs>
                <a:gs pos="100000">
                  <a:srgbClr val="3366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130755" dir="365672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pt-BR">
                <a:ea typeface="SimSun" charset="-122"/>
              </a:endParaRPr>
            </a:p>
          </p:txBody>
        </p:sp>
        <p:pic>
          <p:nvPicPr>
            <p:cNvPr id="6" name="Picture 6" descr="KW - P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07"/>
              <a:ext cx="1953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600" y="3068960"/>
            <a:ext cx="7397750" cy="2665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b="1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"La palabra integral significa global, inclusivo, </a:t>
            </a:r>
            <a:r>
              <a:rPr lang="es-ES" b="1" i="1" dirty="0" err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omniabarcante</a:t>
            </a:r>
            <a:r>
              <a:rPr lang="es-ES" b="1" i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. Los planteamientos integrales quieren realmente hacer exactamente eso: incluir tantas perspectivas, estilos y metodologías como sea posible dentro de una visión coherente del tema. En cierto sentido, los enfoques integrales son "meta-paradigmas", o maneras de reunir a un número ya existente de  paradigmas separados en una red interrelacionada de enfoques que se enriquecen mutuamente ".</a:t>
            </a:r>
            <a:endParaRPr lang="es-ES" b="1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" b="1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 </a:t>
            </a:r>
            <a:r>
              <a:rPr lang="es-ES" b="1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- </a:t>
            </a:r>
            <a:r>
              <a:rPr lang="es-ES" b="1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  <a:hlinkClick r:id="rId5"/>
              </a:rPr>
              <a:t>Ken </a:t>
            </a:r>
            <a:r>
              <a:rPr lang="es-ES" b="1" i="1" dirty="0" err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  <a:hlinkClick r:id="rId5"/>
              </a:rPr>
              <a:t>Wilber</a:t>
            </a:r>
            <a:r>
              <a:rPr lang="es-ES" b="1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  <a:hlinkClick r:id="rId5"/>
              </a:rPr>
              <a:t> </a:t>
            </a:r>
            <a:r>
              <a:rPr lang="es-ES" b="1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-</a:t>
            </a:r>
            <a:endParaRPr lang="es-ES" b="1" i="1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 Metodologí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24944"/>
            <a:ext cx="4500909" cy="355080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3528" y="332656"/>
            <a:ext cx="56311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u="sng" dirty="0" smtClean="0">
                <a:latin typeface="+mj-lt"/>
                <a:cs typeface="Times New Roman"/>
                <a:hlinkClick r:id="rId4"/>
              </a:rPr>
              <a:t>Todas las zonas:  8 Metodologías</a:t>
            </a:r>
            <a:endParaRPr lang="es-ES" sz="2800" b="1" u="sng" dirty="0" smtClean="0">
              <a:latin typeface="+mj-lt"/>
              <a:cs typeface="Times New Roman"/>
            </a:endParaRPr>
          </a:p>
          <a:p>
            <a:pPr algn="just"/>
            <a:endParaRPr lang="es-ES" sz="800" b="1" u="sng" dirty="0" smtClean="0">
              <a:latin typeface="+mj-lt"/>
              <a:cs typeface="Times New Roman"/>
            </a:endParaRPr>
          </a:p>
          <a:p>
            <a:pPr algn="just"/>
            <a:r>
              <a:rPr lang="es-ES" sz="2000" b="1" dirty="0" smtClean="0">
                <a:latin typeface="+mj-lt"/>
                <a:cs typeface="Times New Roman"/>
              </a:rPr>
              <a:t>Cada uno de los cuadrantes puede ser contemplado desde “dentro” o desde “fuera”, lo que da lugar a ocho perspectivas básicas, ocho dimensiones básicas del </a:t>
            </a:r>
            <a:r>
              <a:rPr lang="es-ES" sz="2000" b="1" dirty="0" err="1" smtClean="0">
                <a:latin typeface="+mj-lt"/>
                <a:cs typeface="Times New Roman"/>
              </a:rPr>
              <a:t>Kosmos</a:t>
            </a:r>
            <a:r>
              <a:rPr lang="es-ES" sz="2000" b="1" dirty="0" smtClean="0">
                <a:latin typeface="+mj-lt"/>
                <a:cs typeface="Times New Roman"/>
              </a:rPr>
              <a:t> en respuesta a las cuales se han desarrollado distintas disciplinas de estudio que el pluralismo metodológico integral integra en una Totalidad.</a:t>
            </a:r>
            <a:endParaRPr lang="es-E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 Metodologí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80928"/>
            <a:ext cx="4500909" cy="355080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712440"/>
            <a:ext cx="61926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  <a:hlinkClick r:id="rId4"/>
              </a:rPr>
              <a:t>Pluralismo </a:t>
            </a:r>
            <a:r>
              <a:rPr lang="es-E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  <a:hlinkClick r:id="rId4"/>
              </a:rPr>
              <a:t>Metodologico</a:t>
            </a:r>
            <a:r>
              <a:rPr lang="es-E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  <a:hlinkClick r:id="rId4"/>
              </a:rPr>
              <a:t> Integral,  El Método Integral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Llamamos Pluralismo Metodológico Integral a la Metodología empleada en la Visión Integral.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83568" y="14127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VISION INTEGRAL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2404274" cy="2362095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971600" y="188640"/>
            <a:ext cx="6934200" cy="6408711"/>
            <a:chOff x="971600" y="260649"/>
            <a:chExt cx="6934200" cy="6408711"/>
          </a:xfrm>
        </p:grpSpPr>
        <p:sp>
          <p:nvSpPr>
            <p:cNvPr id="6" name="5 CuadroTexto"/>
            <p:cNvSpPr txBox="1">
              <a:spLocks noChangeArrowheads="1"/>
            </p:cNvSpPr>
            <p:nvPr/>
          </p:nvSpPr>
          <p:spPr bwMode="auto">
            <a:xfrm>
              <a:off x="971600" y="260649"/>
              <a:ext cx="6934200" cy="6408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Char char="•"/>
                <a:defRPr/>
              </a:pPr>
              <a:r>
                <a:rPr lang="es-ES" sz="2400" b="1" dirty="0">
                  <a:latin typeface="+mn-lt"/>
                  <a:ea typeface="SimSun" charset="-122"/>
                </a:rPr>
                <a:t> </a:t>
              </a:r>
              <a:r>
                <a:rPr lang="es-ES" sz="2400" b="1" dirty="0">
                  <a:latin typeface="+mn-lt"/>
                  <a:ea typeface="SimSun" charset="-122"/>
                  <a:hlinkClick r:id="rId4" action="ppaction://hlinksldjump"/>
                </a:rPr>
                <a:t>Visión Integral</a:t>
              </a:r>
              <a:endParaRPr lang="es-ES" sz="2400" b="1" dirty="0">
                <a:latin typeface="+mn-lt"/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endParaRPr lang="es-ES" sz="800" b="1" dirty="0">
                <a:latin typeface="+mn-lt"/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es-ES" sz="2400" b="1" dirty="0">
                  <a:latin typeface="+mn-lt"/>
                  <a:ea typeface="SimSun" charset="-122"/>
                  <a:hlinkClick r:id="rId5" action="ppaction://hlinksldjump"/>
                </a:rPr>
                <a:t> SOI: Sistema Operativo </a:t>
              </a:r>
              <a:r>
                <a:rPr lang="es-ES" sz="2400" b="1" dirty="0" smtClean="0">
                  <a:latin typeface="+mn-lt"/>
                  <a:ea typeface="SimSun" charset="-122"/>
                  <a:hlinkClick r:id="rId5" action="ppaction://hlinksldjump"/>
                </a:rPr>
                <a:t>Integral</a:t>
              </a:r>
              <a:endParaRPr lang="es-ES" sz="2400" b="1" dirty="0" smtClean="0">
                <a:latin typeface="+mn-lt"/>
                <a:ea typeface="SimSun" charset="-122"/>
              </a:endParaRPr>
            </a:p>
            <a:p>
              <a:pPr>
                <a:defRPr/>
              </a:pPr>
              <a:endParaRPr lang="es-ES" sz="2400" b="1" dirty="0">
                <a:latin typeface="+mn-lt"/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r>
                <a:rPr lang="es-ES" sz="2400" b="1" dirty="0">
                  <a:latin typeface="+mn-lt"/>
                  <a:ea typeface="SimSun" charset="-122"/>
                </a:rPr>
                <a:t> </a:t>
              </a:r>
              <a:endParaRPr lang="es-ES" sz="2400" b="1" dirty="0" smtClean="0"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2400" b="1" dirty="0" smtClean="0">
                <a:latin typeface="+mn-lt"/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2400" b="1" dirty="0" smtClean="0"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es-ES" sz="2400" b="1" dirty="0" smtClean="0">
                  <a:latin typeface="+mn-lt"/>
                  <a:ea typeface="SimSun" charset="-122"/>
                  <a:hlinkClick r:id="rId6" action="ppaction://hlinksldjump"/>
                </a:rPr>
                <a:t>Elementos del SOI</a:t>
              </a:r>
              <a:r>
                <a:rPr lang="es-ES" sz="2400" b="1" dirty="0">
                  <a:latin typeface="+mn-lt"/>
                  <a:ea typeface="SimSun" charset="-122"/>
                </a:rPr>
                <a:t>	</a:t>
              </a: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latin typeface="+mn-lt"/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latin typeface="+mn-lt"/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latin typeface="+mn-lt"/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ea typeface="SimSun" charset="-122"/>
              </a:endParaRPr>
            </a:p>
            <a:p>
              <a:pPr>
                <a:buFont typeface="Times New Roman" pitchFamily="16" charset="0"/>
                <a:buNone/>
                <a:defRPr/>
              </a:pPr>
              <a:endParaRPr lang="es-ES" sz="800" b="1" dirty="0" smtClean="0">
                <a:latin typeface="+mn-lt"/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es-ES" sz="2400" b="1" dirty="0" smtClean="0">
                  <a:latin typeface="+mn-lt"/>
                  <a:ea typeface="SimSun" charset="-122"/>
                </a:rPr>
                <a:t> </a:t>
              </a:r>
              <a:r>
                <a:rPr lang="es-ES" sz="2400" b="1" dirty="0" smtClean="0">
                  <a:latin typeface="+mn-lt"/>
                  <a:ea typeface="SimSun" charset="-122"/>
                  <a:hlinkClick r:id="rId7" action="ppaction://hlinksldjump"/>
                </a:rPr>
                <a:t>Cuadrantes</a:t>
              </a:r>
              <a:endParaRPr lang="es-ES" sz="2400" b="1" dirty="0" smtClean="0">
                <a:latin typeface="+mn-lt"/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es-ES" sz="2400" b="1" dirty="0" smtClean="0">
                  <a:latin typeface="+mn-lt"/>
                  <a:ea typeface="SimSun" charset="-122"/>
                </a:rPr>
                <a:t> </a:t>
              </a:r>
              <a:r>
                <a:rPr lang="es-ES" sz="2400" b="1" dirty="0" smtClean="0">
                  <a:latin typeface="+mn-lt"/>
                  <a:ea typeface="SimSun" charset="-122"/>
                  <a:hlinkClick r:id="rId8" action="ppaction://hlinksldjump"/>
                </a:rPr>
                <a:t>Niveles</a:t>
              </a:r>
              <a:endParaRPr lang="es-ES" sz="2400" b="1" dirty="0" smtClean="0">
                <a:latin typeface="+mn-lt"/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es-ES" sz="2400" b="1" dirty="0" smtClean="0">
                  <a:latin typeface="+mn-lt"/>
                  <a:ea typeface="SimSun" charset="-122"/>
                </a:rPr>
                <a:t> </a:t>
              </a:r>
              <a:r>
                <a:rPr lang="es-ES" sz="2400" b="1" dirty="0" smtClean="0">
                  <a:latin typeface="+mn-lt"/>
                  <a:ea typeface="SimSun" charset="-122"/>
                  <a:hlinkClick r:id="rId9" action="ppaction://hlinksldjump"/>
                </a:rPr>
                <a:t>Líneas</a:t>
              </a:r>
              <a:endParaRPr lang="es-ES" sz="2400" b="1" dirty="0" smtClean="0">
                <a:latin typeface="+mn-lt"/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es-ES" sz="2400" b="1" dirty="0" smtClean="0">
                  <a:latin typeface="+mn-lt"/>
                  <a:ea typeface="SimSun" charset="-122"/>
                </a:rPr>
                <a:t> </a:t>
              </a:r>
              <a:r>
                <a:rPr lang="es-ES" sz="2400" b="1" dirty="0" smtClean="0">
                  <a:latin typeface="+mn-lt"/>
                  <a:ea typeface="SimSun" charset="-122"/>
                  <a:hlinkClick r:id="rId10" action="ppaction://hlinksldjump"/>
                </a:rPr>
                <a:t>Estados</a:t>
              </a:r>
              <a:endParaRPr lang="es-ES" sz="2400" b="1" dirty="0" smtClean="0">
                <a:latin typeface="+mn-lt"/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es-ES" sz="2400" b="1" dirty="0" smtClean="0">
                  <a:latin typeface="+mn-lt"/>
                  <a:ea typeface="SimSun" charset="-122"/>
                </a:rPr>
                <a:t> </a:t>
              </a:r>
              <a:r>
                <a:rPr lang="es-ES" sz="2400" b="1" dirty="0" smtClean="0">
                  <a:latin typeface="+mn-lt"/>
                  <a:ea typeface="SimSun" charset="-122"/>
                  <a:hlinkClick r:id="rId11" action="ppaction://hlinksldjump"/>
                </a:rPr>
                <a:t>Tipos</a:t>
              </a:r>
              <a:endParaRPr lang="es-ES" sz="2400" b="1" dirty="0" smtClean="0">
                <a:latin typeface="+mn-lt"/>
                <a:ea typeface="SimSun" charset="-122"/>
              </a:endParaRPr>
            </a:p>
            <a:p>
              <a:pPr>
                <a:defRPr/>
              </a:pPr>
              <a:endParaRPr lang="es-ES" sz="800" b="1" dirty="0" smtClean="0">
                <a:latin typeface="+mn-lt"/>
                <a:ea typeface="SimSun" charset="-122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es-ES" sz="2400" b="1" dirty="0" smtClean="0">
                  <a:latin typeface="+mn-lt"/>
                  <a:ea typeface="SimSun" charset="-122"/>
                  <a:hlinkClick r:id="rId12" action="ppaction://hlinksldjump"/>
                </a:rPr>
                <a:t>Zonas</a:t>
              </a:r>
              <a:endParaRPr lang="es-ES" sz="2400" b="1" dirty="0">
                <a:latin typeface="+mn-lt"/>
                <a:ea typeface="SimSun" charset="-122"/>
              </a:endParaRPr>
            </a:p>
          </p:txBody>
        </p:sp>
        <p:sp>
          <p:nvSpPr>
            <p:cNvPr id="7" name="6 Abrir llave"/>
            <p:cNvSpPr/>
            <p:nvPr/>
          </p:nvSpPr>
          <p:spPr>
            <a:xfrm>
              <a:off x="4572000" y="1268760"/>
              <a:ext cx="144016" cy="273630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427984" y="1340768"/>
              <a:ext cx="266429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ea typeface="SimSun" charset="-122"/>
                </a:rPr>
                <a:t>	Cuadrantes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ea typeface="SimSun" charset="-122"/>
                </a:rPr>
                <a:t>	Niveles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ea typeface="SimSun" charset="-122"/>
                </a:rPr>
                <a:t>	</a:t>
              </a:r>
              <a:r>
                <a:rPr lang="es-ES" sz="2400" b="1" dirty="0" smtClean="0">
                  <a:ea typeface="SimSun" charset="-122"/>
                </a:rPr>
                <a:t>Líneas</a:t>
              </a:r>
              <a:endParaRPr lang="es-ES" sz="2400" b="1" dirty="0" smtClean="0">
                <a:ea typeface="SimSun" charset="-122"/>
              </a:endParaRP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ea typeface="SimSun" charset="-122"/>
                </a:rPr>
                <a:t>	</a:t>
              </a:r>
              <a:r>
                <a:rPr lang="es-ES" sz="2400" b="1" dirty="0" smtClean="0">
                  <a:ea typeface="SimSun" charset="-122"/>
                </a:rPr>
                <a:t>Estados</a:t>
              </a:r>
              <a:endParaRPr lang="es-ES" sz="2400" b="1" dirty="0" smtClean="0">
                <a:ea typeface="SimSun" charset="-122"/>
              </a:endParaRP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ea typeface="SimSun" charset="-122"/>
                </a:rPr>
                <a:t>	Tipos</a:t>
              </a:r>
            </a:p>
            <a:p>
              <a:pPr lvl="1">
                <a:defRPr/>
              </a:pPr>
              <a:endParaRPr lang="es-ES" sz="2400" b="1" dirty="0" smtClean="0">
                <a:ea typeface="SimSun" charset="-122"/>
              </a:endParaRP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s-ES" sz="2400" b="1" dirty="0" smtClean="0">
                  <a:ea typeface="SimSun" charset="-122"/>
                </a:rPr>
                <a:t>	Zonas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6035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>
              <a:buFont typeface="Times New Roman" pitchFamily="16" charset="0"/>
              <a:buNone/>
              <a:defRPr/>
            </a:pPr>
            <a:r>
              <a:rPr lang="es-MX" sz="3600" kern="0" dirty="0">
                <a:latin typeface="+mj-lt"/>
                <a:ea typeface="+mj-ea"/>
                <a:cs typeface="+mj-cs"/>
              </a:rPr>
              <a:t>Modelo  AQAL   (OCON)</a:t>
            </a:r>
          </a:p>
          <a:p>
            <a:pPr algn="ctr" eaLnBrk="0">
              <a:buFont typeface="Times New Roman" pitchFamily="16" charset="0"/>
              <a:buNone/>
              <a:defRPr/>
            </a:pPr>
            <a:r>
              <a:rPr lang="es-MX" kern="0" dirty="0">
                <a:latin typeface="+mj-lt"/>
                <a:ea typeface="+mj-ea"/>
                <a:cs typeface="+mj-cs"/>
              </a:rPr>
              <a:t> [todos</a:t>
            </a:r>
            <a:r>
              <a:rPr lang="es-ES" kern="0" dirty="0">
                <a:latin typeface="+mj-lt"/>
                <a:ea typeface="+mj-ea"/>
                <a:cs typeface="+mj-cs"/>
              </a:rPr>
              <a:t> los cuadrantes, todos los niveles, </a:t>
            </a:r>
            <a:r>
              <a:rPr lang="es-ES" kern="0" dirty="0" smtClean="0">
                <a:latin typeface="+mj-lt"/>
                <a:ea typeface="+mj-ea"/>
                <a:cs typeface="+mj-cs"/>
              </a:rPr>
              <a:t>todos </a:t>
            </a:r>
            <a:r>
              <a:rPr lang="es-ES" kern="0" dirty="0">
                <a:latin typeface="+mj-lt"/>
                <a:ea typeface="+mj-ea"/>
                <a:cs typeface="+mj-cs"/>
              </a:rPr>
              <a:t>los </a:t>
            </a:r>
            <a:r>
              <a:rPr lang="es-ES" kern="0" dirty="0" smtClean="0">
                <a:latin typeface="+mj-lt"/>
                <a:ea typeface="+mj-ea"/>
                <a:cs typeface="+mj-cs"/>
              </a:rPr>
              <a:t>estados, todas las líneas,  </a:t>
            </a:r>
            <a:r>
              <a:rPr lang="es-ES" kern="0" dirty="0">
                <a:latin typeface="+mj-lt"/>
                <a:ea typeface="+mj-ea"/>
                <a:cs typeface="+mj-cs"/>
              </a:rPr>
              <a:t>y todos los tipos]</a:t>
            </a:r>
          </a:p>
        </p:txBody>
      </p:sp>
      <p:grpSp>
        <p:nvGrpSpPr>
          <p:cNvPr id="3" name="94 Grupo"/>
          <p:cNvGrpSpPr>
            <a:grpSpLocks/>
          </p:cNvGrpSpPr>
          <p:nvPr/>
        </p:nvGrpSpPr>
        <p:grpSpPr bwMode="auto">
          <a:xfrm>
            <a:off x="1835150" y="1341438"/>
            <a:ext cx="5570538" cy="4391025"/>
            <a:chOff x="2209800" y="1295400"/>
            <a:chExt cx="5210176" cy="4213808"/>
          </a:xfrm>
        </p:grpSpPr>
        <p:pic>
          <p:nvPicPr>
            <p:cNvPr id="4" name="13 Imagen" descr="OCON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1295400"/>
              <a:ext cx="5210176" cy="421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4 Conector recto de flecha"/>
            <p:cNvCxnSpPr/>
            <p:nvPr/>
          </p:nvCxnSpPr>
          <p:spPr>
            <a:xfrm rot="16200000" flipV="1">
              <a:off x="3580763" y="2133534"/>
              <a:ext cx="1601125" cy="8389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rot="16200000" flipH="1">
              <a:off x="4572486" y="3581850"/>
              <a:ext cx="1142573" cy="6859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rot="5400000" flipH="1" flipV="1">
              <a:off x="4494961" y="2667623"/>
              <a:ext cx="991753" cy="3801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rot="10800000" flipV="1">
              <a:off x="3581758" y="3353554"/>
              <a:ext cx="1219024" cy="6855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flipV="1">
              <a:off x="4800783" y="2742659"/>
              <a:ext cx="1829278" cy="6108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rot="16200000" flipV="1">
              <a:off x="3885672" y="2438444"/>
              <a:ext cx="915581" cy="9146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rot="5400000">
              <a:off x="3543662" y="3696036"/>
              <a:ext cx="1599602" cy="914639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>
              <a:off x="4800783" y="3353554"/>
              <a:ext cx="1600618" cy="68554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rot="10800000">
              <a:off x="4114803" y="2972696"/>
              <a:ext cx="685979" cy="38085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1447800"/>
              <a:ext cx="9048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1447800"/>
              <a:ext cx="90487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4800600"/>
              <a:ext cx="8953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00800" y="4800600"/>
              <a:ext cx="89535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6200" y="1447800"/>
              <a:ext cx="5715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00800" y="3810000"/>
              <a:ext cx="5715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000" y="5029200"/>
              <a:ext cx="5715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77000" y="2819400"/>
              <a:ext cx="5715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55 Grupo"/>
            <p:cNvGrpSpPr>
              <a:grpSpLocks/>
            </p:cNvGrpSpPr>
            <p:nvPr/>
          </p:nvGrpSpPr>
          <p:grpSpPr bwMode="auto">
            <a:xfrm>
              <a:off x="3276602" y="3429000"/>
              <a:ext cx="609600" cy="457202"/>
              <a:chOff x="6248400" y="293687"/>
              <a:chExt cx="2614613" cy="3775076"/>
            </a:xfrm>
          </p:grpSpPr>
          <p:pic>
            <p:nvPicPr>
              <p:cNvPr id="57" name="Picture 2" descr="Hombre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78663" y="293687"/>
                <a:ext cx="1784350" cy="176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4" descr="Mujer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248400" y="1981200"/>
                <a:ext cx="1500188" cy="2087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56 Grupo"/>
            <p:cNvGrpSpPr>
              <a:grpSpLocks/>
            </p:cNvGrpSpPr>
            <p:nvPr/>
          </p:nvGrpSpPr>
          <p:grpSpPr bwMode="auto">
            <a:xfrm>
              <a:off x="5486402" y="4038600"/>
              <a:ext cx="609600" cy="457202"/>
              <a:chOff x="6248400" y="293687"/>
              <a:chExt cx="2614613" cy="3775076"/>
            </a:xfrm>
          </p:grpSpPr>
          <p:pic>
            <p:nvPicPr>
              <p:cNvPr id="55" name="Picture 2" descr="Hombre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78663" y="293687"/>
                <a:ext cx="1784350" cy="176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4" descr="Mujer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248400" y="1981200"/>
                <a:ext cx="1500188" cy="2087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59 Grupo"/>
            <p:cNvGrpSpPr>
              <a:grpSpLocks/>
            </p:cNvGrpSpPr>
            <p:nvPr/>
          </p:nvGrpSpPr>
          <p:grpSpPr bwMode="auto">
            <a:xfrm>
              <a:off x="3200402" y="2514600"/>
              <a:ext cx="609600" cy="457202"/>
              <a:chOff x="6248400" y="293687"/>
              <a:chExt cx="2614613" cy="3775076"/>
            </a:xfrm>
          </p:grpSpPr>
          <p:pic>
            <p:nvPicPr>
              <p:cNvPr id="53" name="Picture 2" descr="Hombre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78663" y="293687"/>
                <a:ext cx="1784350" cy="176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4" descr="Mujer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248400" y="1981200"/>
                <a:ext cx="1500188" cy="2087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62 Grupo"/>
            <p:cNvGrpSpPr>
              <a:grpSpLocks/>
            </p:cNvGrpSpPr>
            <p:nvPr/>
          </p:nvGrpSpPr>
          <p:grpSpPr bwMode="auto">
            <a:xfrm>
              <a:off x="5334002" y="2209800"/>
              <a:ext cx="609600" cy="457202"/>
              <a:chOff x="6248400" y="293687"/>
              <a:chExt cx="2614613" cy="3775076"/>
            </a:xfrm>
          </p:grpSpPr>
          <p:pic>
            <p:nvPicPr>
              <p:cNvPr id="51" name="Picture 2" descr="Hombre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78663" y="293687"/>
                <a:ext cx="1784350" cy="1768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4" descr="Mujer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248400" y="1981200"/>
                <a:ext cx="1500188" cy="2087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65 Grupo"/>
            <p:cNvGrpSpPr>
              <a:grpSpLocks/>
            </p:cNvGrpSpPr>
            <p:nvPr/>
          </p:nvGrpSpPr>
          <p:grpSpPr bwMode="auto">
            <a:xfrm>
              <a:off x="4953715" y="1828601"/>
              <a:ext cx="764674" cy="228515"/>
              <a:chOff x="5942240" y="764779"/>
              <a:chExt cx="1936862" cy="453098"/>
            </a:xfrm>
          </p:grpSpPr>
          <p:sp>
            <p:nvSpPr>
              <p:cNvPr id="48" name="AutoShape 25"/>
              <p:cNvSpPr>
                <a:spLocks noChangeArrowheads="1"/>
              </p:cNvSpPr>
              <p:nvPr/>
            </p:nvSpPr>
            <p:spPr bwMode="auto">
              <a:xfrm>
                <a:off x="5942240" y="764779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  <p:sp>
            <p:nvSpPr>
              <p:cNvPr id="49" name="AutoShape 26"/>
              <p:cNvSpPr>
                <a:spLocks noChangeArrowheads="1"/>
              </p:cNvSpPr>
              <p:nvPr/>
            </p:nvSpPr>
            <p:spPr bwMode="auto">
              <a:xfrm>
                <a:off x="6589114" y="764779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  <p:sp>
            <p:nvSpPr>
              <p:cNvPr id="50" name="AutoShape 26"/>
              <p:cNvSpPr>
                <a:spLocks noChangeArrowheads="1"/>
              </p:cNvSpPr>
              <p:nvPr/>
            </p:nvSpPr>
            <p:spPr bwMode="auto">
              <a:xfrm>
                <a:off x="7232228" y="782903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</p:grpSp>
        <p:grpSp>
          <p:nvGrpSpPr>
            <p:cNvPr id="27" name="69 Grupo"/>
            <p:cNvGrpSpPr>
              <a:grpSpLocks/>
            </p:cNvGrpSpPr>
            <p:nvPr/>
          </p:nvGrpSpPr>
          <p:grpSpPr bwMode="auto">
            <a:xfrm>
              <a:off x="5486760" y="3582069"/>
              <a:ext cx="764673" cy="228515"/>
              <a:chOff x="5941342" y="766499"/>
              <a:chExt cx="1936860" cy="453098"/>
            </a:xfrm>
          </p:grpSpPr>
          <p:sp>
            <p:nvSpPr>
              <p:cNvPr id="45" name="AutoShape 25"/>
              <p:cNvSpPr>
                <a:spLocks noChangeArrowheads="1"/>
              </p:cNvSpPr>
              <p:nvPr/>
            </p:nvSpPr>
            <p:spPr bwMode="auto">
              <a:xfrm>
                <a:off x="5941342" y="766499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  <p:sp>
            <p:nvSpPr>
              <p:cNvPr id="46" name="AutoShape 26"/>
              <p:cNvSpPr>
                <a:spLocks noChangeArrowheads="1"/>
              </p:cNvSpPr>
              <p:nvPr/>
            </p:nvSpPr>
            <p:spPr bwMode="auto">
              <a:xfrm>
                <a:off x="6588216" y="766499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  <p:sp>
            <p:nvSpPr>
              <p:cNvPr id="47" name="AutoShape 26"/>
              <p:cNvSpPr>
                <a:spLocks noChangeArrowheads="1"/>
              </p:cNvSpPr>
              <p:nvPr/>
            </p:nvSpPr>
            <p:spPr bwMode="auto">
              <a:xfrm>
                <a:off x="7231328" y="784623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</p:grpSp>
        <p:grpSp>
          <p:nvGrpSpPr>
            <p:cNvPr id="28" name="73 Grupo"/>
            <p:cNvGrpSpPr>
              <a:grpSpLocks/>
            </p:cNvGrpSpPr>
            <p:nvPr/>
          </p:nvGrpSpPr>
          <p:grpSpPr bwMode="auto">
            <a:xfrm>
              <a:off x="3886142" y="4191441"/>
              <a:ext cx="764673" cy="228515"/>
              <a:chOff x="5940283" y="766048"/>
              <a:chExt cx="1936860" cy="453098"/>
            </a:xfrm>
          </p:grpSpPr>
          <p:sp>
            <p:nvSpPr>
              <p:cNvPr id="42" name="AutoShape 25"/>
              <p:cNvSpPr>
                <a:spLocks noChangeArrowheads="1"/>
              </p:cNvSpPr>
              <p:nvPr/>
            </p:nvSpPr>
            <p:spPr bwMode="auto">
              <a:xfrm>
                <a:off x="5940283" y="766048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  <p:sp>
            <p:nvSpPr>
              <p:cNvPr id="43" name="AutoShape 26"/>
              <p:cNvSpPr>
                <a:spLocks noChangeArrowheads="1"/>
              </p:cNvSpPr>
              <p:nvPr/>
            </p:nvSpPr>
            <p:spPr bwMode="auto">
              <a:xfrm>
                <a:off x="6587157" y="766048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  <p:sp>
            <p:nvSpPr>
              <p:cNvPr id="44" name="AutoShape 26"/>
              <p:cNvSpPr>
                <a:spLocks noChangeArrowheads="1"/>
              </p:cNvSpPr>
              <p:nvPr/>
            </p:nvSpPr>
            <p:spPr bwMode="auto">
              <a:xfrm>
                <a:off x="7230269" y="787194"/>
                <a:ext cx="646874" cy="431952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</p:grpSp>
        <p:grpSp>
          <p:nvGrpSpPr>
            <p:cNvPr id="29" name="77 Grupo"/>
            <p:cNvGrpSpPr>
              <a:grpSpLocks/>
            </p:cNvGrpSpPr>
            <p:nvPr/>
          </p:nvGrpSpPr>
          <p:grpSpPr bwMode="auto">
            <a:xfrm>
              <a:off x="3733204" y="2133287"/>
              <a:ext cx="766158" cy="228515"/>
              <a:chOff x="5938925" y="764553"/>
              <a:chExt cx="1940623" cy="453098"/>
            </a:xfrm>
          </p:grpSpPr>
          <p:sp>
            <p:nvSpPr>
              <p:cNvPr id="39" name="AutoShape 25"/>
              <p:cNvSpPr>
                <a:spLocks noChangeArrowheads="1"/>
              </p:cNvSpPr>
              <p:nvPr/>
            </p:nvSpPr>
            <p:spPr bwMode="auto">
              <a:xfrm>
                <a:off x="5938925" y="764553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  <p:sp>
            <p:nvSpPr>
              <p:cNvPr id="40" name="AutoShape 26"/>
              <p:cNvSpPr>
                <a:spLocks noChangeArrowheads="1"/>
              </p:cNvSpPr>
              <p:nvPr/>
            </p:nvSpPr>
            <p:spPr bwMode="auto">
              <a:xfrm>
                <a:off x="6585799" y="764553"/>
                <a:ext cx="650636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  <p:sp>
            <p:nvSpPr>
              <p:cNvPr id="41" name="AutoShape 26"/>
              <p:cNvSpPr>
                <a:spLocks noChangeArrowheads="1"/>
              </p:cNvSpPr>
              <p:nvPr/>
            </p:nvSpPr>
            <p:spPr bwMode="auto">
              <a:xfrm>
                <a:off x="7232674" y="782677"/>
                <a:ext cx="646874" cy="434974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s-ES" dirty="0">
                  <a:ea typeface="SimSun" charset="-122"/>
                </a:endParaRPr>
              </a:p>
            </p:txBody>
          </p:sp>
        </p:grpSp>
        <p:pic>
          <p:nvPicPr>
            <p:cNvPr id="30" name="81 Imagen" descr="tipoa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19400" y="2514600"/>
              <a:ext cx="5143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82 Imagen" descr="tipoa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95600" y="3886200"/>
              <a:ext cx="5143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83 Imagen" descr="tipoa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67400" y="1981200"/>
              <a:ext cx="5143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84 Imagen" descr="tipoa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67400" y="4495800"/>
              <a:ext cx="5143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86 CuadroTexto"/>
            <p:cNvSpPr txBox="1">
              <a:spLocks noChangeArrowheads="1"/>
            </p:cNvSpPr>
            <p:nvPr/>
          </p:nvSpPr>
          <p:spPr bwMode="auto">
            <a:xfrm>
              <a:off x="4876800" y="2895600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 b="1">
                  <a:solidFill>
                    <a:srgbClr val="FF0000"/>
                  </a:solidFill>
                </a:rPr>
                <a:t>Nivel</a:t>
              </a:r>
            </a:p>
          </p:txBody>
        </p:sp>
        <p:sp>
          <p:nvSpPr>
            <p:cNvPr id="35" name="87 CuadroTexto"/>
            <p:cNvSpPr txBox="1">
              <a:spLocks noChangeArrowheads="1"/>
            </p:cNvSpPr>
            <p:nvPr/>
          </p:nvSpPr>
          <p:spPr bwMode="auto">
            <a:xfrm>
              <a:off x="5410200" y="2667000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 b="1">
                  <a:solidFill>
                    <a:srgbClr val="FF0000"/>
                  </a:solidFill>
                </a:rPr>
                <a:t>Nivel</a:t>
              </a:r>
            </a:p>
          </p:txBody>
        </p:sp>
        <p:sp>
          <p:nvSpPr>
            <p:cNvPr id="36" name="88 CuadroTexto"/>
            <p:cNvSpPr txBox="1">
              <a:spLocks noChangeArrowheads="1"/>
            </p:cNvSpPr>
            <p:nvPr/>
          </p:nvSpPr>
          <p:spPr bwMode="auto">
            <a:xfrm>
              <a:off x="5943600" y="2362200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 b="1">
                  <a:solidFill>
                    <a:srgbClr val="FF0000"/>
                  </a:solidFill>
                </a:rPr>
                <a:t>Nivel</a:t>
              </a:r>
            </a:p>
          </p:txBody>
        </p:sp>
        <p:sp>
          <p:nvSpPr>
            <p:cNvPr id="37" name="90 CuadroTexto"/>
            <p:cNvSpPr txBox="1">
              <a:spLocks noChangeArrowheads="1"/>
            </p:cNvSpPr>
            <p:nvPr/>
          </p:nvSpPr>
          <p:spPr bwMode="auto">
            <a:xfrm>
              <a:off x="5257800" y="1524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>
                  <a:solidFill>
                    <a:srgbClr val="FFCC00"/>
                  </a:solidFill>
                </a:rPr>
                <a:t>Estado</a:t>
              </a:r>
            </a:p>
          </p:txBody>
        </p:sp>
        <p:sp>
          <p:nvSpPr>
            <p:cNvPr id="38" name="92 CuadroTexto"/>
            <p:cNvSpPr txBox="1">
              <a:spLocks noChangeArrowheads="1"/>
            </p:cNvSpPr>
            <p:nvPr/>
          </p:nvSpPr>
          <p:spPr bwMode="auto">
            <a:xfrm>
              <a:off x="3048000" y="18288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b="1">
                  <a:solidFill>
                    <a:srgbClr val="FFCC00"/>
                  </a:solidFill>
                </a:rPr>
                <a:t>Estado</a:t>
              </a:r>
            </a:p>
          </p:txBody>
        </p:sp>
      </p:grpSp>
      <p:sp>
        <p:nvSpPr>
          <p:cNvPr id="59" name="58 CuadroTexto"/>
          <p:cNvSpPr txBox="1">
            <a:spLocks noChangeArrowheads="1"/>
          </p:cNvSpPr>
          <p:nvPr/>
        </p:nvSpPr>
        <p:spPr bwMode="auto">
          <a:xfrm>
            <a:off x="2195513" y="6021388"/>
            <a:ext cx="48609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dirty="0">
                <a:latin typeface="+mn-lt"/>
                <a:ea typeface="SimSun" charset="-122"/>
              </a:rPr>
              <a:t>Visión Integral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Rectángulo"/>
          <p:cNvSpPr/>
          <p:nvPr/>
        </p:nvSpPr>
        <p:spPr>
          <a:xfrm>
            <a:off x="755576" y="692696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u="sng" dirty="0" smtClean="0">
                <a:ea typeface="SimSun" charset="-122"/>
                <a:hlinkClick r:id="rId3"/>
              </a:rPr>
              <a:t>Visión Integral</a:t>
            </a:r>
            <a:endParaRPr lang="es-ES" sz="2800" b="1" u="sng" dirty="0">
              <a:ea typeface="SimSun" charset="-122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755576" y="1844824"/>
            <a:ext cx="6408712" cy="216024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_tradnl" b="1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En una visión o enfoque integral  incorporamos las verdades parciales aportadas por la </a:t>
            </a:r>
            <a:r>
              <a:rPr lang="es-ES_tradnl" b="1" i="1" dirty="0" err="1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premodernidad</a:t>
            </a:r>
            <a:r>
              <a:rPr lang="es-ES_tradnl" b="1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(todos los niveles), modernidad (todos los cuadrantes) y la postmodernidad (</a:t>
            </a:r>
            <a:r>
              <a:rPr lang="es-ES" b="1" dirty="0" smtClean="0"/>
              <a:t>la visión del mundo no está predeterminada sino que sigue unas pautas evolutivas) en una visión que las engloba a todas en un todo mayor y más comprehensivo y </a:t>
            </a:r>
            <a:r>
              <a:rPr lang="es-ES" b="1" dirty="0" err="1" smtClean="0"/>
              <a:t>omniabarcante</a:t>
            </a:r>
            <a:r>
              <a:rPr lang="es-ES" b="1" dirty="0" smtClean="0"/>
              <a:t>.</a:t>
            </a:r>
            <a:endParaRPr lang="es-ES" b="1" i="1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3 Imagen" descr="puzz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933056"/>
            <a:ext cx="2088232" cy="189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Rectángulo"/>
          <p:cNvSpPr/>
          <p:nvPr/>
        </p:nvSpPr>
        <p:spPr>
          <a:xfrm>
            <a:off x="611560" y="54868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u="sng" dirty="0" smtClean="0">
                <a:ea typeface="SimSun" charset="-122"/>
                <a:hlinkClick r:id="rId3"/>
              </a:rPr>
              <a:t>Un mapa comprehensivo</a:t>
            </a:r>
            <a:endParaRPr lang="es-ES" sz="2800" b="1" u="sng" dirty="0">
              <a:ea typeface="SimSun" charset="-122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539552" y="1268760"/>
            <a:ext cx="5256584" cy="25202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_tradnl" b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El enfoque integral, un mapa que nos garantiza que “tengamos en cuenta todos los factores implicados”  para vernos a nosotros mismos y al mundo que nos rodea de un modo más comprehensivo y eficaz.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s-ES_tradnl" b="1" dirty="0" smtClean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s-ES_tradnl" b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Pero, debemos aclarar que el mapa integral no es el territorio, sino un mero mapa</a:t>
            </a:r>
            <a:r>
              <a:rPr lang="es-ES_tradnl" b="1" i="1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.</a:t>
            </a:r>
            <a:endParaRPr lang="es-ES" b="1" i="1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347864" y="2924944"/>
            <a:ext cx="5475321" cy="3564016"/>
            <a:chOff x="3347864" y="2924944"/>
            <a:chExt cx="5475321" cy="3564016"/>
          </a:xfrm>
        </p:grpSpPr>
        <p:pic>
          <p:nvPicPr>
            <p:cNvPr id="5" name="4 Imagen" descr="mapamundi-proyeccion-peter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7864" y="4149080"/>
              <a:ext cx="3679056" cy="2339880"/>
            </a:xfrm>
            <a:prstGeom prst="rect">
              <a:avLst/>
            </a:prstGeom>
          </p:spPr>
        </p:pic>
        <p:pic>
          <p:nvPicPr>
            <p:cNvPr id="4" name="3 Imagen" descr="puzz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2924944"/>
              <a:ext cx="2162953" cy="20830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3" action="ppaction://hlinkfile"/>
          </p:cNvPr>
          <p:cNvSpPr/>
          <p:nvPr/>
        </p:nvSpPr>
        <p:spPr>
          <a:xfrm>
            <a:off x="971600" y="836712"/>
            <a:ext cx="483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ea typeface="SimSun" charset="-122"/>
                <a:hlinkClick r:id="rId4"/>
              </a:rPr>
              <a:t>SOI: Sistema Operativo Integral</a:t>
            </a:r>
            <a:endParaRPr lang="es-ES" sz="2800" u="sng" dirty="0"/>
          </a:p>
        </p:txBody>
      </p:sp>
      <p:pic>
        <p:nvPicPr>
          <p:cNvPr id="3" name="2 Imagen" descr="S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268760"/>
            <a:ext cx="2234785" cy="201622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988840"/>
            <a:ext cx="55446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SOT, Sistema Operativo Integral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(Mapa Integral) es, el programa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 que efectuar la gestión de los procesos básicos de un sistema y nos permite ejecutar el resto de las operaciones.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11560" y="404665"/>
            <a:ext cx="8080375" cy="1656183"/>
            <a:chOff x="611560" y="404664"/>
            <a:chExt cx="8080375" cy="1893813"/>
          </a:xfrm>
        </p:grpSpPr>
        <p:sp>
          <p:nvSpPr>
            <p:cNvPr id="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115616" y="404664"/>
              <a:ext cx="6959104" cy="1165225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0662"/>
                  <a:gd name="adj2" fmla="val 0"/>
                </a:avLst>
              </a:prstTxWarp>
            </a:bodyPr>
            <a:lstStyle/>
            <a:p>
              <a:pPr algn="ctr"/>
              <a:r>
                <a:rPr lang="es-ES" sz="3600" b="1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chemeClr val="tx1">
                        <a:alpha val="79999"/>
                      </a:schemeClr>
                    </a:outerShdw>
                  </a:effectLst>
                  <a:latin typeface="Times New Roman"/>
                  <a:cs typeface="Times New Roman"/>
                </a:rPr>
                <a:t>SISTEMA  </a:t>
              </a:r>
              <a:r>
                <a:rPr lang="es-ES" sz="3600" b="1" kern="10" dirty="0" smtClean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chemeClr val="tx1">
                        <a:alpha val="79999"/>
                      </a:schemeClr>
                    </a:outerShdw>
                  </a:effectLst>
                  <a:latin typeface="Times New Roman"/>
                  <a:cs typeface="Times New Roman"/>
                </a:rPr>
                <a:t>OPERATIVO  INTEGRAL</a:t>
              </a:r>
              <a:endParaRPr lang="es-E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11560" y="1196752"/>
              <a:ext cx="8080375" cy="1101725"/>
              <a:chOff x="512" y="786"/>
              <a:chExt cx="5090" cy="694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512" y="786"/>
                <a:ext cx="4791" cy="558"/>
              </a:xfrm>
              <a:custGeom>
                <a:avLst/>
                <a:gdLst>
                  <a:gd name="T0" fmla="*/ 0 w 4791"/>
                  <a:gd name="T1" fmla="*/ 293 h 558"/>
                  <a:gd name="T2" fmla="*/ 4791 w 4791"/>
                  <a:gd name="T3" fmla="*/ 302 h 558"/>
                  <a:gd name="T4" fmla="*/ 0 60000 65536"/>
                  <a:gd name="T5" fmla="*/ 0 60000 65536"/>
                  <a:gd name="T6" fmla="*/ 0 w 4791"/>
                  <a:gd name="T7" fmla="*/ 0 h 558"/>
                  <a:gd name="T8" fmla="*/ 4791 w 4791"/>
                  <a:gd name="T9" fmla="*/ 558 h 55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791" h="558">
                    <a:moveTo>
                      <a:pt x="0" y="293"/>
                    </a:moveTo>
                    <a:cubicBezTo>
                      <a:pt x="1216" y="0"/>
                      <a:pt x="3474" y="558"/>
                      <a:pt x="4791" y="30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811" y="922"/>
                <a:ext cx="4791" cy="558"/>
              </a:xfrm>
              <a:custGeom>
                <a:avLst/>
                <a:gdLst>
                  <a:gd name="T0" fmla="*/ 0 w 4791"/>
                  <a:gd name="T1" fmla="*/ 293 h 558"/>
                  <a:gd name="T2" fmla="*/ 4791 w 4791"/>
                  <a:gd name="T3" fmla="*/ 302 h 558"/>
                  <a:gd name="T4" fmla="*/ 0 60000 65536"/>
                  <a:gd name="T5" fmla="*/ 0 60000 65536"/>
                  <a:gd name="T6" fmla="*/ 0 w 4791"/>
                  <a:gd name="T7" fmla="*/ 0 h 558"/>
                  <a:gd name="T8" fmla="*/ 4791 w 4791"/>
                  <a:gd name="T9" fmla="*/ 558 h 55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791" h="558">
                    <a:moveTo>
                      <a:pt x="0" y="293"/>
                    </a:moveTo>
                    <a:cubicBezTo>
                      <a:pt x="1216" y="0"/>
                      <a:pt x="3474" y="558"/>
                      <a:pt x="4791" y="302"/>
                    </a:cubicBezTo>
                  </a:path>
                </a:pathLst>
              </a:custGeom>
              <a:noFill/>
              <a:ln w="2857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32" name="31 Grupo"/>
          <p:cNvGrpSpPr/>
          <p:nvPr/>
        </p:nvGrpSpPr>
        <p:grpSpPr>
          <a:xfrm>
            <a:off x="1619672" y="2204864"/>
            <a:ext cx="2760665" cy="3620219"/>
            <a:chOff x="1403648" y="2132856"/>
            <a:chExt cx="2760665" cy="3620219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403648" y="2132856"/>
              <a:ext cx="2760665" cy="523875"/>
              <a:chOff x="232" y="3338"/>
              <a:chExt cx="1739" cy="330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521" y="3338"/>
                <a:ext cx="145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CUADRANTES</a:t>
                </a:r>
                <a:endParaRPr lang="pt-B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32" y="3378"/>
                <a:ext cx="262" cy="262"/>
                <a:chOff x="2000" y="2649"/>
                <a:chExt cx="582" cy="582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auto">
                <a:xfrm>
                  <a:off x="2000" y="2649"/>
                  <a:ext cx="582" cy="5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FF"/>
                    </a:gs>
                    <a:gs pos="100000">
                      <a:srgbClr val="004776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auto">
                <a:xfrm>
                  <a:off x="2064" y="2714"/>
                  <a:ext cx="453" cy="4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7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1403648" y="2853511"/>
              <a:ext cx="1993901" cy="550863"/>
              <a:chOff x="232" y="3293"/>
              <a:chExt cx="1256" cy="347"/>
            </a:xfrm>
          </p:grpSpPr>
          <p:sp>
            <p:nvSpPr>
              <p:cNvPr id="13" name="Rectangle 27"/>
              <p:cNvSpPr>
                <a:spLocks noChangeArrowheads="1"/>
              </p:cNvSpPr>
              <p:nvPr/>
            </p:nvSpPr>
            <p:spPr bwMode="auto">
              <a:xfrm>
                <a:off x="504" y="3293"/>
                <a:ext cx="984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NIVELES</a:t>
                </a:r>
                <a:endParaRPr lang="pt-B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232" y="3378"/>
                <a:ext cx="262" cy="262"/>
                <a:chOff x="2000" y="2649"/>
                <a:chExt cx="582" cy="582"/>
              </a:xfrm>
            </p:grpSpPr>
            <p:sp>
              <p:nvSpPr>
                <p:cNvPr id="15" name="Oval 29"/>
                <p:cNvSpPr>
                  <a:spLocks noChangeArrowheads="1"/>
                </p:cNvSpPr>
                <p:nvPr/>
              </p:nvSpPr>
              <p:spPr bwMode="auto">
                <a:xfrm>
                  <a:off x="2000" y="2649"/>
                  <a:ext cx="582" cy="5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FF"/>
                    </a:gs>
                    <a:gs pos="100000">
                      <a:srgbClr val="004776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Oval 30"/>
                <p:cNvSpPr>
                  <a:spLocks noChangeArrowheads="1"/>
                </p:cNvSpPr>
                <p:nvPr/>
              </p:nvSpPr>
              <p:spPr bwMode="auto">
                <a:xfrm>
                  <a:off x="2064" y="2714"/>
                  <a:ext cx="453" cy="4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7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1403648" y="3645024"/>
              <a:ext cx="2151064" cy="523875"/>
              <a:chOff x="232" y="3338"/>
              <a:chExt cx="1355" cy="330"/>
            </a:xfrm>
          </p:grpSpPr>
          <p:sp>
            <p:nvSpPr>
              <p:cNvPr id="18" name="Rectangle 27"/>
              <p:cNvSpPr>
                <a:spLocks noChangeArrowheads="1"/>
              </p:cNvSpPr>
              <p:nvPr/>
            </p:nvSpPr>
            <p:spPr bwMode="auto">
              <a:xfrm>
                <a:off x="521" y="3338"/>
                <a:ext cx="1066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ESTADOS</a:t>
                </a:r>
                <a:endParaRPr lang="pt-B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232" y="3378"/>
                <a:ext cx="262" cy="262"/>
                <a:chOff x="2000" y="2649"/>
                <a:chExt cx="582" cy="582"/>
              </a:xfrm>
            </p:grpSpPr>
            <p:sp>
              <p:nvSpPr>
                <p:cNvPr id="20" name="Oval 29"/>
                <p:cNvSpPr>
                  <a:spLocks noChangeArrowheads="1"/>
                </p:cNvSpPr>
                <p:nvPr/>
              </p:nvSpPr>
              <p:spPr bwMode="auto">
                <a:xfrm>
                  <a:off x="2000" y="2649"/>
                  <a:ext cx="582" cy="5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FF"/>
                    </a:gs>
                    <a:gs pos="100000">
                      <a:srgbClr val="004776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" name="Oval 30"/>
                <p:cNvSpPr>
                  <a:spLocks noChangeArrowheads="1"/>
                </p:cNvSpPr>
                <p:nvPr/>
              </p:nvSpPr>
              <p:spPr bwMode="auto">
                <a:xfrm>
                  <a:off x="2064" y="2714"/>
                  <a:ext cx="453" cy="4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7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1403648" y="4437112"/>
              <a:ext cx="1851028" cy="523875"/>
              <a:chOff x="232" y="3338"/>
              <a:chExt cx="1166" cy="330"/>
            </a:xfrm>
          </p:grpSpPr>
          <p:sp>
            <p:nvSpPr>
              <p:cNvPr id="23" name="Rectangle 27"/>
              <p:cNvSpPr>
                <a:spLocks noChangeArrowheads="1"/>
              </p:cNvSpPr>
              <p:nvPr/>
            </p:nvSpPr>
            <p:spPr bwMode="auto">
              <a:xfrm>
                <a:off x="521" y="3338"/>
                <a:ext cx="877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LÍNEAS</a:t>
                </a:r>
                <a:endParaRPr lang="pt-B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24" name="Group 28"/>
              <p:cNvGrpSpPr>
                <a:grpSpLocks/>
              </p:cNvGrpSpPr>
              <p:nvPr/>
            </p:nvGrpSpPr>
            <p:grpSpPr bwMode="auto">
              <a:xfrm>
                <a:off x="232" y="3378"/>
                <a:ext cx="262" cy="262"/>
                <a:chOff x="2000" y="2649"/>
                <a:chExt cx="582" cy="582"/>
              </a:xfrm>
            </p:grpSpPr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>
                  <a:off x="2000" y="2649"/>
                  <a:ext cx="582" cy="5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FF"/>
                    </a:gs>
                    <a:gs pos="100000">
                      <a:srgbClr val="004776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>
                  <a:off x="2064" y="2714"/>
                  <a:ext cx="453" cy="4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7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1403648" y="5229200"/>
              <a:ext cx="1684339" cy="523875"/>
              <a:chOff x="232" y="3338"/>
              <a:chExt cx="1061" cy="330"/>
            </a:xfrm>
          </p:grpSpPr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521" y="3338"/>
                <a:ext cx="772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TIPOS</a:t>
                </a:r>
                <a:endParaRPr lang="pt-BR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232" y="3378"/>
                <a:ext cx="262" cy="262"/>
                <a:chOff x="2000" y="2649"/>
                <a:chExt cx="582" cy="582"/>
              </a:xfrm>
            </p:grpSpPr>
            <p:sp>
              <p:nvSpPr>
                <p:cNvPr id="30" name="Oval 29"/>
                <p:cNvSpPr>
                  <a:spLocks noChangeArrowheads="1"/>
                </p:cNvSpPr>
                <p:nvPr/>
              </p:nvSpPr>
              <p:spPr bwMode="auto">
                <a:xfrm>
                  <a:off x="2000" y="2649"/>
                  <a:ext cx="582" cy="5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FF"/>
                    </a:gs>
                    <a:gs pos="100000">
                      <a:srgbClr val="004776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2064" y="2714"/>
                  <a:ext cx="453" cy="4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4776"/>
                    </a:gs>
                    <a:gs pos="100000">
                      <a:srgbClr val="0099FF"/>
                    </a:gs>
                  </a:gsLst>
                  <a:lin ang="5400000" scaled="1"/>
                </a:gra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grpSp>
        <p:nvGrpSpPr>
          <p:cNvPr id="53" name="52 Grupo"/>
          <p:cNvGrpSpPr/>
          <p:nvPr/>
        </p:nvGrpSpPr>
        <p:grpSpPr>
          <a:xfrm>
            <a:off x="7020272" y="2132856"/>
            <a:ext cx="865188" cy="3672408"/>
            <a:chOff x="6084168" y="2132856"/>
            <a:chExt cx="865188" cy="3672408"/>
          </a:xfrm>
        </p:grpSpPr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6300192" y="2132856"/>
              <a:ext cx="431800" cy="498893"/>
              <a:chOff x="5329" y="981"/>
              <a:chExt cx="272" cy="272"/>
            </a:xfrm>
          </p:grpSpPr>
          <p:sp>
            <p:nvSpPr>
              <p:cNvPr id="48" name="Rectangle 9"/>
              <p:cNvSpPr>
                <a:spLocks noChangeArrowheads="1"/>
              </p:cNvSpPr>
              <p:nvPr/>
            </p:nvSpPr>
            <p:spPr bwMode="auto">
              <a:xfrm>
                <a:off x="5329" y="981"/>
                <a:ext cx="272" cy="259"/>
              </a:xfrm>
              <a:prstGeom prst="rect">
                <a:avLst/>
              </a:prstGeom>
              <a:solidFill>
                <a:srgbClr val="009999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5465" y="981"/>
                <a:ext cx="1" cy="272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/>
            </p:nvSpPr>
            <p:spPr bwMode="auto">
              <a:xfrm>
                <a:off x="5329" y="1117"/>
                <a:ext cx="272" cy="1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</p:grpSp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6299374" y="2953204"/>
              <a:ext cx="431800" cy="498893"/>
              <a:chOff x="5329" y="1389"/>
              <a:chExt cx="272" cy="272"/>
            </a:xfrm>
          </p:grpSpPr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>
                <a:off x="5329" y="1389"/>
                <a:ext cx="272" cy="272"/>
              </a:xfrm>
              <a:prstGeom prst="ellipse">
                <a:avLst/>
              </a:prstGeom>
              <a:solidFill>
                <a:srgbClr val="FF6600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auto">
              <a:xfrm>
                <a:off x="5369" y="1437"/>
                <a:ext cx="191" cy="176"/>
              </a:xfrm>
              <a:prstGeom prst="ellipse">
                <a:avLst/>
              </a:prstGeom>
              <a:solidFill>
                <a:srgbClr val="00FF00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>
                <a:off x="5410" y="1485"/>
                <a:ext cx="109" cy="80"/>
              </a:xfrm>
              <a:prstGeom prst="ellipse">
                <a:avLst/>
              </a:prstGeom>
              <a:solidFill>
                <a:srgbClr val="CC99FF"/>
              </a:solidFill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</p:grpSp>
        <p:grpSp>
          <p:nvGrpSpPr>
            <p:cNvPr id="37" name="Group 16"/>
            <p:cNvGrpSpPr>
              <a:grpSpLocks/>
            </p:cNvGrpSpPr>
            <p:nvPr/>
          </p:nvGrpSpPr>
          <p:grpSpPr bwMode="auto">
            <a:xfrm>
              <a:off x="6444208" y="4437112"/>
              <a:ext cx="217488" cy="502561"/>
              <a:chOff x="5375" y="1887"/>
              <a:chExt cx="137" cy="274"/>
            </a:xfrm>
          </p:grpSpPr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 flipV="1">
                <a:off x="5375" y="1948"/>
                <a:ext cx="1" cy="213"/>
              </a:xfrm>
              <a:prstGeom prst="line">
                <a:avLst/>
              </a:prstGeom>
              <a:noFill/>
              <a:ln w="28440">
                <a:solidFill>
                  <a:srgbClr val="BBBB3D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 flipV="1">
                <a:off x="5442" y="1887"/>
                <a:ext cx="1" cy="274"/>
              </a:xfrm>
              <a:prstGeom prst="line">
                <a:avLst/>
              </a:prstGeom>
              <a:noFill/>
              <a:ln w="28440">
                <a:solidFill>
                  <a:srgbClr val="E5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V="1">
                <a:off x="5511" y="2008"/>
                <a:ext cx="1" cy="153"/>
              </a:xfrm>
              <a:prstGeom prst="line">
                <a:avLst/>
              </a:prstGeom>
              <a:noFill/>
              <a:ln w="28440">
                <a:solidFill>
                  <a:srgbClr val="009999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6084168" y="3933056"/>
              <a:ext cx="865188" cy="166909"/>
              <a:chOff x="5012" y="2432"/>
              <a:chExt cx="545" cy="91"/>
            </a:xfrm>
          </p:grpSpPr>
          <p:sp>
            <p:nvSpPr>
              <p:cNvPr id="40" name="AutoShape 21"/>
              <p:cNvSpPr>
                <a:spLocks noChangeArrowheads="1"/>
              </p:cNvSpPr>
              <p:nvPr/>
            </p:nvSpPr>
            <p:spPr bwMode="auto">
              <a:xfrm>
                <a:off x="5012" y="2432"/>
                <a:ext cx="272" cy="91"/>
              </a:xfrm>
              <a:prstGeom prst="wave">
                <a:avLst>
                  <a:gd name="adj1" fmla="val 6481"/>
                  <a:gd name="adj2" fmla="val 0"/>
                </a:avLst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7878"/>
                  </a:gs>
                </a:gsLst>
                <a:lin ang="5400000" scaled="1"/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  <p:sp>
            <p:nvSpPr>
              <p:cNvPr id="41" name="AutoShape 22"/>
              <p:cNvSpPr>
                <a:spLocks noChangeArrowheads="1"/>
              </p:cNvSpPr>
              <p:nvPr/>
            </p:nvSpPr>
            <p:spPr bwMode="auto">
              <a:xfrm>
                <a:off x="5284" y="2432"/>
                <a:ext cx="273" cy="91"/>
              </a:xfrm>
              <a:prstGeom prst="wave">
                <a:avLst>
                  <a:gd name="adj1" fmla="val 6481"/>
                  <a:gd name="adj2" fmla="val 0"/>
                </a:avLst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7878"/>
                  </a:gs>
                </a:gsLst>
                <a:lin ang="5400000" scaled="1"/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endParaRPr lang="es-ES"/>
              </a:p>
            </p:txBody>
          </p:sp>
        </p:grpSp>
        <p:pic>
          <p:nvPicPr>
            <p:cNvPr id="39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5301208"/>
              <a:ext cx="451184" cy="5040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548680"/>
            <a:ext cx="814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>
                <a:latin typeface="+mj-lt"/>
                <a:ea typeface="Times New Roman"/>
                <a:cs typeface="Times New Roman"/>
                <a:hlinkClick r:id="rId4"/>
              </a:rPr>
              <a:t>Todos los cuadrantes: Perspectivas, la dimensión base</a:t>
            </a:r>
            <a:endParaRPr lang="es-ES" sz="2800" u="sng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779912" y="2276872"/>
            <a:ext cx="51125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Según la teoría integral, hay al menos cuatro irreductible </a:t>
            </a:r>
            <a:r>
              <a:rPr kumimoji="0" lang="es-ES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perspectivas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que deben ser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tenidos en cuenta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cuando se intenta comprender cualquier tema o aspecto de la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realidad (subjetivo, intersubjetivo, objetivo, y interobjetivo).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Por lo tanto, los cuadrantes expresan el simple reconocimiento de que todo puede verse desde dos distinciones fundamentales: 1) un punto de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Calibri" pitchFamily="34" charset="0"/>
              </a:rPr>
              <a:t>vista interno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y un punto de vista externo y 2) desde una perspectiva singular y otra plural. 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4 Cuadrante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12776"/>
            <a:ext cx="3243139" cy="320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962</Words>
  <Application>Microsoft Office PowerPoint</Application>
  <PresentationFormat>Presentación en pantalla (4:3)</PresentationFormat>
  <Paragraphs>114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ARAUJO64</dc:creator>
  <cp:lastModifiedBy>Jose Araujo</cp:lastModifiedBy>
  <cp:revision>204</cp:revision>
  <dcterms:created xsi:type="dcterms:W3CDTF">2011-04-17T18:48:27Z</dcterms:created>
  <dcterms:modified xsi:type="dcterms:W3CDTF">2014-10-25T17:52:41Z</dcterms:modified>
</cp:coreProperties>
</file>